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4" r:id="rId4"/>
  </p:sldMasterIdLst>
  <p:sldIdLst>
    <p:sldId id="28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E1DAC-5A9B-4311-B680-C8FFB0A2C619}" v="19" dt="2020-05-13T13:17:19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6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94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 Titl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90061" y="4053469"/>
            <a:ext cx="7185660" cy="1798134"/>
          </a:xfrm>
          <a:prstGeom prst="rect">
            <a:avLst/>
          </a:prstGeom>
        </p:spPr>
        <p:txBody>
          <a:bodyPr/>
          <a:lstStyle>
            <a:lvl1pPr>
              <a:defRPr sz="420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Presentation </a:t>
            </a: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to go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90060" y="5956126"/>
            <a:ext cx="3745230" cy="284654"/>
          </a:xfrm>
          <a:prstGeom prst="rect">
            <a:avLst/>
          </a:prstGeom>
        </p:spPr>
        <p:txBody>
          <a:bodyPr/>
          <a:lstStyle>
            <a:lvl1pPr>
              <a:defRPr sz="15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10.05.2018 / v1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10" y="0"/>
            <a:ext cx="3404432" cy="3436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0060" y="2271384"/>
            <a:ext cx="3608070" cy="115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6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 Title Im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622472" y="3228109"/>
            <a:ext cx="5278582" cy="2493406"/>
          </a:xfrm>
          <a:prstGeom prst="rect">
            <a:avLst/>
          </a:prstGeom>
        </p:spPr>
        <p:txBody>
          <a:bodyPr/>
          <a:lstStyle>
            <a:lvl1pPr>
              <a:defRPr sz="420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to go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622472" y="5956126"/>
            <a:ext cx="3745230" cy="284654"/>
          </a:xfrm>
          <a:prstGeom prst="rect">
            <a:avLst/>
          </a:prstGeom>
        </p:spPr>
        <p:txBody>
          <a:bodyPr/>
          <a:lstStyle>
            <a:lvl1pPr>
              <a:defRPr sz="15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10.05.2018 / v1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82145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9018"/>
            <a:ext cx="3384000" cy="338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3563588" y="4338000"/>
            <a:ext cx="2518557" cy="252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22472" y="1701018"/>
            <a:ext cx="3536391" cy="11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7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 SUB Titl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03170" y="2970534"/>
            <a:ext cx="7185660" cy="1798134"/>
          </a:xfrm>
          <a:prstGeom prst="rect">
            <a:avLst/>
          </a:prstGeom>
        </p:spPr>
        <p:txBody>
          <a:bodyPr/>
          <a:lstStyle>
            <a:lvl1pPr algn="ctr">
              <a:defRPr sz="340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to </a:t>
            </a:r>
            <a:r>
              <a:rPr lang="en-US"/>
              <a:t>go here</a:t>
            </a:r>
            <a:endParaRPr lang="en-US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11195050" y="5861531"/>
            <a:ext cx="594000" cy="59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810" y="0"/>
            <a:ext cx="3404432" cy="343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77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175" y="624469"/>
            <a:ext cx="7491761" cy="412594"/>
          </a:xfrm>
          <a:prstGeom prst="rect">
            <a:avLst/>
          </a:prstGeom>
        </p:spPr>
        <p:txBody>
          <a:bodyPr/>
          <a:lstStyle>
            <a:lvl1pPr>
              <a:defRPr sz="2500" b="1" i="0" baseline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8660" y="6147101"/>
            <a:ext cx="1009269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5950" y="1109974"/>
            <a:ext cx="7491413" cy="46609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Type your text here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628650" y="6135671"/>
            <a:ext cx="922020" cy="365125"/>
          </a:xfrm>
        </p:spPr>
        <p:txBody>
          <a:bodyPr/>
          <a:lstStyle/>
          <a:p>
            <a:fld id="{F38C88F6-D2D5-5F43-AC18-DF63AA107B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11195050" y="5861531"/>
            <a:ext cx="594000" cy="59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</p:spTree>
    <p:extLst>
      <p:ext uri="{BB962C8B-B14F-4D97-AF65-F5344CB8AC3E}">
        <p14:creationId xmlns:p14="http://schemas.microsoft.com/office/powerpoint/2010/main" val="3075345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 Purpl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175" y="624469"/>
            <a:ext cx="7491761" cy="412594"/>
          </a:xfrm>
          <a:prstGeom prst="rect">
            <a:avLst/>
          </a:prstGeom>
        </p:spPr>
        <p:txBody>
          <a:bodyPr/>
          <a:lstStyle>
            <a:lvl1pPr>
              <a:defRPr sz="2500" b="1" i="0" baseline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8660" y="6147101"/>
            <a:ext cx="1009269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5951" y="1109974"/>
            <a:ext cx="11172825" cy="4660900"/>
          </a:xfrm>
          <a:prstGeom prst="rect">
            <a:avLst/>
          </a:prstGeom>
        </p:spPr>
        <p:txBody>
          <a:bodyPr numCol="2" spcCol="540000"/>
          <a:lstStyle>
            <a:lvl1pPr marL="0" indent="0">
              <a:buFontTx/>
              <a:buNone/>
              <a:defRPr sz="20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Type your text here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628650" y="6135671"/>
            <a:ext cx="922020" cy="365125"/>
          </a:xfrm>
        </p:spPr>
        <p:txBody>
          <a:bodyPr/>
          <a:lstStyle/>
          <a:p>
            <a:fld id="{F38C88F6-D2D5-5F43-AC18-DF63AA107B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11195050" y="5861531"/>
            <a:ext cx="594000" cy="59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</p:spTree>
    <p:extLst>
      <p:ext uri="{BB962C8B-B14F-4D97-AF65-F5344CB8AC3E}">
        <p14:creationId xmlns:p14="http://schemas.microsoft.com/office/powerpoint/2010/main" val="124666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C Pur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708660" y="6147101"/>
            <a:ext cx="1009269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628650" y="6135671"/>
            <a:ext cx="922020" cy="365125"/>
          </a:xfrm>
        </p:spPr>
        <p:txBody>
          <a:bodyPr/>
          <a:lstStyle/>
          <a:p>
            <a:fld id="{F38C88F6-D2D5-5F43-AC18-DF63AA107B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11195050" y="5861531"/>
            <a:ext cx="594000" cy="59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28650" y="637309"/>
            <a:ext cx="110368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Email:</a:t>
            </a:r>
          </a:p>
          <a:p>
            <a:pPr>
              <a:lnSpc>
                <a:spcPct val="100000"/>
              </a:lnSpc>
            </a:pPr>
            <a:r>
              <a:rPr lang="en-US" sz="2000" b="1" kern="1200" dirty="0" err="1">
                <a:solidFill>
                  <a:schemeClr val="accent3"/>
                </a:solidFill>
                <a:effectLst/>
                <a:latin typeface="Arial" charset="0"/>
                <a:ea typeface="Arial" charset="0"/>
                <a:cs typeface="Arial" charset="0"/>
              </a:rPr>
              <a:t>info@librariesconnected.org.uk</a:t>
            </a:r>
            <a:br>
              <a:rPr lang="en-US" sz="20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endParaRPr lang="en-US" sz="20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Twitter:</a:t>
            </a:r>
          </a:p>
          <a:p>
            <a:pPr>
              <a:lnSpc>
                <a:spcPct val="100000"/>
              </a:lnSpc>
            </a:pPr>
            <a:r>
              <a:rPr lang="en-US" sz="2000" b="1" kern="1200" dirty="0">
                <a:solidFill>
                  <a:schemeClr val="accent3"/>
                </a:solidFill>
                <a:effectLst/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2000" b="1" kern="1200" dirty="0" err="1">
                <a:solidFill>
                  <a:schemeClr val="accent3"/>
                </a:solidFill>
                <a:effectLst/>
                <a:latin typeface="Arial" charset="0"/>
                <a:ea typeface="Arial" charset="0"/>
                <a:cs typeface="Arial" charset="0"/>
              </a:rPr>
              <a:t>librariesconnected</a:t>
            </a:r>
            <a:br>
              <a:rPr lang="en-US" sz="2000" b="1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endParaRPr lang="en-US" sz="20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Website:</a:t>
            </a:r>
          </a:p>
          <a:p>
            <a:pPr>
              <a:lnSpc>
                <a:spcPct val="100000"/>
              </a:lnSpc>
            </a:pPr>
            <a:r>
              <a:rPr lang="en-US" sz="2000" b="1" kern="1200" dirty="0">
                <a:solidFill>
                  <a:schemeClr val="accent3"/>
                </a:solidFill>
                <a:effectLst/>
                <a:latin typeface="Arial" charset="0"/>
                <a:ea typeface="Arial" charset="0"/>
                <a:cs typeface="Arial" charset="0"/>
              </a:rPr>
              <a:t>librariesconnected.org.uk</a:t>
            </a: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660" y="4591973"/>
            <a:ext cx="2761904" cy="88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96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 Purp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997700" y="0"/>
            <a:ext cx="51943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176" y="624469"/>
            <a:ext cx="5762764" cy="412594"/>
          </a:xfrm>
          <a:prstGeom prst="rect">
            <a:avLst/>
          </a:prstGeom>
        </p:spPr>
        <p:txBody>
          <a:bodyPr/>
          <a:lstStyle>
            <a:lvl1pPr>
              <a:defRPr sz="2500" b="1" i="0" baseline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8660" y="6147101"/>
            <a:ext cx="566928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5951" y="1109974"/>
            <a:ext cx="5761989" cy="46609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FontTx/>
              <a:buNone/>
              <a:defRPr sz="20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Type your text here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628650" y="6135671"/>
            <a:ext cx="922020" cy="365125"/>
          </a:xfrm>
        </p:spPr>
        <p:txBody>
          <a:bodyPr/>
          <a:lstStyle/>
          <a:p>
            <a:fld id="{F38C88F6-D2D5-5F43-AC18-DF63AA107B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11195050" y="5861531"/>
            <a:ext cx="594000" cy="59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</p:spTree>
    <p:extLst>
      <p:ext uri="{BB962C8B-B14F-4D97-AF65-F5344CB8AC3E}">
        <p14:creationId xmlns:p14="http://schemas.microsoft.com/office/powerpoint/2010/main" val="16446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 Purp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11195050" y="5861531"/>
            <a:ext cx="594000" cy="59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</p:spTree>
    <p:extLst>
      <p:ext uri="{BB962C8B-B14F-4D97-AF65-F5344CB8AC3E}">
        <p14:creationId xmlns:p14="http://schemas.microsoft.com/office/powerpoint/2010/main" val="2169867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C Tit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90061" y="4053469"/>
            <a:ext cx="7185660" cy="1798134"/>
          </a:xfrm>
          <a:prstGeom prst="rect">
            <a:avLst/>
          </a:prstGeom>
        </p:spPr>
        <p:txBody>
          <a:bodyPr/>
          <a:lstStyle>
            <a:lvl1pPr>
              <a:defRPr sz="420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Presentation title</a:t>
            </a:r>
            <a:br>
              <a:rPr lang="en-US" dirty="0"/>
            </a:br>
            <a:r>
              <a:rPr lang="en-US" dirty="0"/>
              <a:t>to go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90060" y="5956126"/>
            <a:ext cx="3745230" cy="284654"/>
          </a:xfrm>
          <a:prstGeom prst="rect">
            <a:avLst/>
          </a:prstGeom>
        </p:spPr>
        <p:txBody>
          <a:bodyPr/>
          <a:lstStyle>
            <a:lvl1pPr>
              <a:defRPr sz="15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10.05.2018 / v1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383280" cy="3414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0060" y="2271250"/>
            <a:ext cx="3608069" cy="115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80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C Title Im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622472" y="3228109"/>
            <a:ext cx="5278582" cy="2493406"/>
          </a:xfrm>
          <a:prstGeom prst="rect">
            <a:avLst/>
          </a:prstGeom>
        </p:spPr>
        <p:txBody>
          <a:bodyPr/>
          <a:lstStyle>
            <a:lvl1pPr>
              <a:defRPr sz="420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to go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622472" y="5956126"/>
            <a:ext cx="3745230" cy="284654"/>
          </a:xfrm>
          <a:prstGeom prst="rect">
            <a:avLst/>
          </a:prstGeom>
        </p:spPr>
        <p:txBody>
          <a:bodyPr/>
          <a:lstStyle>
            <a:lvl1pPr>
              <a:defRPr sz="15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10.05.2018 / v1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82145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9018"/>
            <a:ext cx="3384000" cy="338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3563588" y="4338000"/>
            <a:ext cx="2518557" cy="252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22472" y="1701018"/>
            <a:ext cx="3536391" cy="112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7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 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383280" cy="341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0060" y="2271384"/>
            <a:ext cx="3608070" cy="115178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90061" y="4053469"/>
            <a:ext cx="7185660" cy="1798134"/>
          </a:xfrm>
          <a:prstGeom prst="rect">
            <a:avLst/>
          </a:prstGeom>
        </p:spPr>
        <p:txBody>
          <a:bodyPr/>
          <a:lstStyle>
            <a:lvl1pPr>
              <a:defRPr sz="420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Presentation </a:t>
            </a: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to go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90060" y="5956126"/>
            <a:ext cx="3745230" cy="284654"/>
          </a:xfrm>
          <a:prstGeom prst="rect">
            <a:avLst/>
          </a:prstGeom>
        </p:spPr>
        <p:txBody>
          <a:bodyPr/>
          <a:lstStyle>
            <a:lvl1pPr>
              <a:defRPr sz="15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10.05.2018 / v1</a:t>
            </a:r>
          </a:p>
        </p:txBody>
      </p:sp>
    </p:spTree>
    <p:extLst>
      <p:ext uri="{BB962C8B-B14F-4D97-AF65-F5344CB8AC3E}">
        <p14:creationId xmlns:p14="http://schemas.microsoft.com/office/powerpoint/2010/main" val="666270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 SUB Tit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03170" y="2970534"/>
            <a:ext cx="7185660" cy="1798134"/>
          </a:xfrm>
          <a:prstGeom prst="rect">
            <a:avLst/>
          </a:prstGeom>
        </p:spPr>
        <p:txBody>
          <a:bodyPr/>
          <a:lstStyle>
            <a:lvl1pPr algn="ctr">
              <a:defRPr sz="340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to </a:t>
            </a:r>
            <a:r>
              <a:rPr lang="en-US"/>
              <a:t>go here</a:t>
            </a:r>
            <a:endParaRPr lang="en-US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11195050" y="5861531"/>
            <a:ext cx="594000" cy="59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383280" cy="34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175" y="624469"/>
            <a:ext cx="7491761" cy="412594"/>
          </a:xfrm>
          <a:prstGeom prst="rect">
            <a:avLst/>
          </a:prstGeom>
        </p:spPr>
        <p:txBody>
          <a:bodyPr/>
          <a:lstStyle>
            <a:lvl1pPr>
              <a:defRPr sz="2500" b="1" i="0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8660" y="6147101"/>
            <a:ext cx="1009269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5950" y="1109974"/>
            <a:ext cx="7491413" cy="46609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Type your text here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628650" y="6135671"/>
            <a:ext cx="922020" cy="365125"/>
          </a:xfrm>
        </p:spPr>
        <p:txBody>
          <a:bodyPr/>
          <a:lstStyle/>
          <a:p>
            <a:fld id="{F38C88F6-D2D5-5F43-AC18-DF63AA107B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11195050" y="5861531"/>
            <a:ext cx="594000" cy="59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</p:spTree>
    <p:extLst>
      <p:ext uri="{BB962C8B-B14F-4D97-AF65-F5344CB8AC3E}">
        <p14:creationId xmlns:p14="http://schemas.microsoft.com/office/powerpoint/2010/main" val="4141167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 Red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175" y="624469"/>
            <a:ext cx="7491761" cy="412594"/>
          </a:xfrm>
          <a:prstGeom prst="rect">
            <a:avLst/>
          </a:prstGeom>
        </p:spPr>
        <p:txBody>
          <a:bodyPr/>
          <a:lstStyle>
            <a:lvl1pPr>
              <a:defRPr sz="2500" b="1" i="0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8660" y="6147101"/>
            <a:ext cx="1009269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5951" y="1109974"/>
            <a:ext cx="11172825" cy="4660900"/>
          </a:xfrm>
          <a:prstGeom prst="rect">
            <a:avLst/>
          </a:prstGeom>
        </p:spPr>
        <p:txBody>
          <a:bodyPr numCol="2" spcCol="540000"/>
          <a:lstStyle>
            <a:lvl1pPr marL="0" indent="0">
              <a:buFontTx/>
              <a:buNone/>
              <a:defRPr sz="20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Type your text here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628650" y="6135671"/>
            <a:ext cx="922020" cy="365125"/>
          </a:xfrm>
        </p:spPr>
        <p:txBody>
          <a:bodyPr/>
          <a:lstStyle/>
          <a:p>
            <a:fld id="{F38C88F6-D2D5-5F43-AC18-DF63AA107B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11195050" y="5861531"/>
            <a:ext cx="594000" cy="59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</p:spTree>
    <p:extLst>
      <p:ext uri="{BB962C8B-B14F-4D97-AF65-F5344CB8AC3E}">
        <p14:creationId xmlns:p14="http://schemas.microsoft.com/office/powerpoint/2010/main" val="339553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C Red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708660" y="6147101"/>
            <a:ext cx="1009269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628650" y="6135671"/>
            <a:ext cx="922020" cy="365125"/>
          </a:xfrm>
        </p:spPr>
        <p:txBody>
          <a:bodyPr/>
          <a:lstStyle/>
          <a:p>
            <a:fld id="{F38C88F6-D2D5-5F43-AC18-DF63AA107B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11195050" y="5861531"/>
            <a:ext cx="594000" cy="59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28650" y="637309"/>
            <a:ext cx="110368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Email:</a:t>
            </a:r>
          </a:p>
          <a:p>
            <a:pPr>
              <a:lnSpc>
                <a:spcPct val="100000"/>
              </a:lnSpc>
            </a:pPr>
            <a:r>
              <a:rPr lang="en-US" sz="2000" b="1" kern="1200" dirty="0" err="1">
                <a:solidFill>
                  <a:schemeClr val="accent5"/>
                </a:solidFill>
                <a:effectLst/>
                <a:latin typeface="Arial" charset="0"/>
                <a:ea typeface="Arial" charset="0"/>
                <a:cs typeface="Arial" charset="0"/>
              </a:rPr>
              <a:t>info@librariesconnected.org.uk</a:t>
            </a:r>
            <a:br>
              <a:rPr lang="en-US" sz="20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endParaRPr lang="en-US" sz="20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Twitter:</a:t>
            </a:r>
          </a:p>
          <a:p>
            <a:pPr>
              <a:lnSpc>
                <a:spcPct val="100000"/>
              </a:lnSpc>
            </a:pPr>
            <a:r>
              <a:rPr lang="en-US" sz="2000" b="1" kern="1200" dirty="0">
                <a:solidFill>
                  <a:schemeClr val="accent5"/>
                </a:solidFill>
                <a:effectLst/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2000" b="1" kern="1200" dirty="0" err="1">
                <a:solidFill>
                  <a:schemeClr val="accent5"/>
                </a:solidFill>
                <a:effectLst/>
                <a:latin typeface="Arial" charset="0"/>
                <a:ea typeface="Arial" charset="0"/>
                <a:cs typeface="Arial" charset="0"/>
              </a:rPr>
              <a:t>librariesconnected</a:t>
            </a:r>
            <a:br>
              <a:rPr lang="en-US" sz="2000" b="1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endParaRPr lang="en-US" sz="20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Website:</a:t>
            </a:r>
          </a:p>
          <a:p>
            <a:pPr>
              <a:lnSpc>
                <a:spcPct val="100000"/>
              </a:lnSpc>
            </a:pPr>
            <a:r>
              <a:rPr lang="en-US" sz="2000" b="1" kern="1200" dirty="0">
                <a:solidFill>
                  <a:schemeClr val="accent5"/>
                </a:solidFill>
                <a:effectLst/>
                <a:latin typeface="Arial" charset="0"/>
                <a:ea typeface="Arial" charset="0"/>
                <a:cs typeface="Arial" charset="0"/>
              </a:rPr>
              <a:t>librariesconnected.org.uk</a:t>
            </a: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4701413"/>
            <a:ext cx="2761903" cy="88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30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 Re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997700" y="0"/>
            <a:ext cx="51943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176" y="624469"/>
            <a:ext cx="5762764" cy="412594"/>
          </a:xfrm>
          <a:prstGeom prst="rect">
            <a:avLst/>
          </a:prstGeom>
        </p:spPr>
        <p:txBody>
          <a:bodyPr/>
          <a:lstStyle>
            <a:lvl1pPr>
              <a:defRPr sz="2500" b="1" i="0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8660" y="6147101"/>
            <a:ext cx="566928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5951" y="1109974"/>
            <a:ext cx="5761989" cy="4660900"/>
          </a:xfrm>
          <a:prstGeom prst="rect">
            <a:avLst/>
          </a:prstGeom>
        </p:spPr>
        <p:txBody>
          <a:bodyPr wrap="square"/>
          <a:lstStyle>
            <a:lvl1pPr marL="0" indent="0">
              <a:buFontTx/>
              <a:buNone/>
              <a:defRPr sz="20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Type your text here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628650" y="6135671"/>
            <a:ext cx="922020" cy="365125"/>
          </a:xfrm>
        </p:spPr>
        <p:txBody>
          <a:bodyPr/>
          <a:lstStyle/>
          <a:p>
            <a:fld id="{F38C88F6-D2D5-5F43-AC18-DF63AA107B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11195050" y="5861531"/>
            <a:ext cx="594000" cy="59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</p:spTree>
    <p:extLst>
      <p:ext uri="{BB962C8B-B14F-4D97-AF65-F5344CB8AC3E}">
        <p14:creationId xmlns:p14="http://schemas.microsoft.com/office/powerpoint/2010/main" val="4068551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 Re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11195050" y="5861531"/>
            <a:ext cx="594000" cy="59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</p:spTree>
    <p:extLst>
      <p:ext uri="{BB962C8B-B14F-4D97-AF65-F5344CB8AC3E}">
        <p14:creationId xmlns:p14="http://schemas.microsoft.com/office/powerpoint/2010/main" val="396069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 Title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2471" y="1701018"/>
            <a:ext cx="3536391" cy="11289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622472" y="3228109"/>
            <a:ext cx="5278582" cy="2493406"/>
          </a:xfrm>
          <a:prstGeom prst="rect">
            <a:avLst/>
          </a:prstGeom>
        </p:spPr>
        <p:txBody>
          <a:bodyPr/>
          <a:lstStyle>
            <a:lvl1pPr>
              <a:defRPr sz="420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to go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622472" y="5956126"/>
            <a:ext cx="3745230" cy="284654"/>
          </a:xfrm>
          <a:prstGeom prst="rect">
            <a:avLst/>
          </a:prstGeom>
        </p:spPr>
        <p:txBody>
          <a:bodyPr/>
          <a:lstStyle>
            <a:lvl1pPr>
              <a:defRPr sz="15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10.05.2018 / v1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82145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9018"/>
            <a:ext cx="3384000" cy="338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3563588" y="4338000"/>
            <a:ext cx="2518557" cy="252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</p:spTree>
    <p:extLst>
      <p:ext uri="{BB962C8B-B14F-4D97-AF65-F5344CB8AC3E}">
        <p14:creationId xmlns:p14="http://schemas.microsoft.com/office/powerpoint/2010/main" val="169741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 SUB 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383280" cy="34149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03170" y="2970534"/>
            <a:ext cx="7185660" cy="1798134"/>
          </a:xfrm>
          <a:prstGeom prst="rect">
            <a:avLst/>
          </a:prstGeom>
        </p:spPr>
        <p:txBody>
          <a:bodyPr/>
          <a:lstStyle>
            <a:lvl1pPr algn="ctr">
              <a:defRPr sz="340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to go here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11195050" y="5861531"/>
            <a:ext cx="594000" cy="59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</p:spTree>
    <p:extLst>
      <p:ext uri="{BB962C8B-B14F-4D97-AF65-F5344CB8AC3E}">
        <p14:creationId xmlns:p14="http://schemas.microsoft.com/office/powerpoint/2010/main" val="59410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175" y="624469"/>
            <a:ext cx="7491761" cy="412594"/>
          </a:xfrm>
          <a:prstGeom prst="rect">
            <a:avLst/>
          </a:prstGeom>
        </p:spPr>
        <p:txBody>
          <a:bodyPr/>
          <a:lstStyle>
            <a:lvl1pPr>
              <a:defRPr sz="2500" b="1" i="0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8660" y="6147101"/>
            <a:ext cx="1009269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5950" y="1109974"/>
            <a:ext cx="7491413" cy="46609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Type your text here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628650" y="6135671"/>
            <a:ext cx="922020" cy="365125"/>
          </a:xfrm>
        </p:spPr>
        <p:txBody>
          <a:bodyPr/>
          <a:lstStyle/>
          <a:p>
            <a:fld id="{F38C88F6-D2D5-5F43-AC18-DF63AA107B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11195050" y="5861531"/>
            <a:ext cx="594000" cy="59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</p:spTree>
    <p:extLst>
      <p:ext uri="{BB962C8B-B14F-4D97-AF65-F5344CB8AC3E}">
        <p14:creationId xmlns:p14="http://schemas.microsoft.com/office/powerpoint/2010/main" val="312259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 Green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175" y="624469"/>
            <a:ext cx="7491761" cy="412594"/>
          </a:xfrm>
          <a:prstGeom prst="rect">
            <a:avLst/>
          </a:prstGeom>
        </p:spPr>
        <p:txBody>
          <a:bodyPr/>
          <a:lstStyle>
            <a:lvl1pPr>
              <a:defRPr sz="2500" b="1" i="0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8660" y="6147101"/>
            <a:ext cx="1009269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5951" y="1109974"/>
            <a:ext cx="11172825" cy="4660900"/>
          </a:xfrm>
          <a:prstGeom prst="rect">
            <a:avLst/>
          </a:prstGeom>
        </p:spPr>
        <p:txBody>
          <a:bodyPr numCol="2" spcCol="540000"/>
          <a:lstStyle>
            <a:lvl1pPr marL="0" indent="0">
              <a:buFontTx/>
              <a:buNone/>
              <a:defRPr sz="20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Type your text here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628650" y="6135671"/>
            <a:ext cx="922020" cy="365125"/>
          </a:xfrm>
        </p:spPr>
        <p:txBody>
          <a:bodyPr/>
          <a:lstStyle/>
          <a:p>
            <a:fld id="{F38C88F6-D2D5-5F43-AC18-DF63AA107B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11195050" y="5861531"/>
            <a:ext cx="594000" cy="59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</p:spTree>
    <p:extLst>
      <p:ext uri="{BB962C8B-B14F-4D97-AF65-F5344CB8AC3E}">
        <p14:creationId xmlns:p14="http://schemas.microsoft.com/office/powerpoint/2010/main" val="164242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 Gre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708660" y="6147101"/>
            <a:ext cx="1009269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628650" y="6135671"/>
            <a:ext cx="922020" cy="365125"/>
          </a:xfrm>
        </p:spPr>
        <p:txBody>
          <a:bodyPr/>
          <a:lstStyle/>
          <a:p>
            <a:fld id="{F38C88F6-D2D5-5F43-AC18-DF63AA107B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11195050" y="5861531"/>
            <a:ext cx="594000" cy="59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28650" y="637309"/>
            <a:ext cx="110368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Email:</a:t>
            </a:r>
          </a:p>
          <a:p>
            <a:pPr>
              <a:lnSpc>
                <a:spcPct val="100000"/>
              </a:lnSpc>
            </a:pPr>
            <a:r>
              <a:rPr lang="en-US" sz="2000" b="1" kern="1200" dirty="0" err="1">
                <a:solidFill>
                  <a:schemeClr val="accent1"/>
                </a:solidFill>
                <a:effectLst/>
                <a:latin typeface="Arial" charset="0"/>
                <a:ea typeface="Arial" charset="0"/>
                <a:cs typeface="Arial" charset="0"/>
              </a:rPr>
              <a:t>info@librariesconnected.org.uk</a:t>
            </a:r>
            <a:br>
              <a:rPr lang="en-US" sz="20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endParaRPr lang="en-US" sz="20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Twitter:</a:t>
            </a:r>
          </a:p>
          <a:p>
            <a:pPr>
              <a:lnSpc>
                <a:spcPct val="100000"/>
              </a:lnSpc>
            </a:pPr>
            <a:r>
              <a:rPr lang="en-US" sz="2000" b="1" kern="1200" dirty="0">
                <a:solidFill>
                  <a:schemeClr val="accent1"/>
                </a:solidFill>
                <a:effectLst/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2000" b="1" kern="1200" dirty="0" err="1">
                <a:solidFill>
                  <a:schemeClr val="accent1"/>
                </a:solidFill>
                <a:effectLst/>
                <a:latin typeface="Arial" charset="0"/>
                <a:ea typeface="Arial" charset="0"/>
                <a:cs typeface="Arial" charset="0"/>
              </a:rPr>
              <a:t>libsconnected</a:t>
            </a:r>
            <a:br>
              <a:rPr lang="en-US" sz="2000" b="1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endParaRPr lang="en-US" sz="20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Website:</a:t>
            </a:r>
          </a:p>
          <a:p>
            <a:pPr>
              <a:lnSpc>
                <a:spcPct val="100000"/>
              </a:lnSpc>
            </a:pPr>
            <a:r>
              <a:rPr lang="en-US" sz="2000" b="1" kern="1200" dirty="0">
                <a:solidFill>
                  <a:schemeClr val="accent1"/>
                </a:solidFill>
                <a:effectLst/>
                <a:latin typeface="Arial" charset="0"/>
                <a:ea typeface="Arial" charset="0"/>
                <a:cs typeface="Arial" charset="0"/>
              </a:rPr>
              <a:t>librariesconnected.org.uk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660" y="4591973"/>
            <a:ext cx="2761904" cy="88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1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 Gre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997700" y="0"/>
            <a:ext cx="51943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176" y="624469"/>
            <a:ext cx="5762764" cy="412594"/>
          </a:xfrm>
          <a:prstGeom prst="rect">
            <a:avLst/>
          </a:prstGeom>
        </p:spPr>
        <p:txBody>
          <a:bodyPr/>
          <a:lstStyle>
            <a:lvl1pPr>
              <a:defRPr sz="2500" b="1" i="0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8660" y="6147101"/>
            <a:ext cx="566928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5951" y="1109974"/>
            <a:ext cx="5761989" cy="4660900"/>
          </a:xfrm>
          <a:prstGeom prst="rect">
            <a:avLst/>
          </a:prstGeom>
        </p:spPr>
        <p:txBody>
          <a:bodyPr wrap="square"/>
          <a:lstStyle>
            <a:lvl1pPr marL="0" indent="0" algn="l">
              <a:buFontTx/>
              <a:buNone/>
              <a:defRPr sz="20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Type your text here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628650" y="6135671"/>
            <a:ext cx="922020" cy="365125"/>
          </a:xfrm>
        </p:spPr>
        <p:txBody>
          <a:bodyPr/>
          <a:lstStyle/>
          <a:p>
            <a:fld id="{F38C88F6-D2D5-5F43-AC18-DF63AA107B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11195050" y="5861531"/>
            <a:ext cx="594000" cy="59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</p:spTree>
    <p:extLst>
      <p:ext uri="{BB962C8B-B14F-4D97-AF65-F5344CB8AC3E}">
        <p14:creationId xmlns:p14="http://schemas.microsoft.com/office/powerpoint/2010/main" val="329746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 Gree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11195050" y="5861531"/>
            <a:ext cx="594000" cy="59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LC</a:t>
            </a:r>
          </a:p>
        </p:txBody>
      </p:sp>
    </p:spTree>
    <p:extLst>
      <p:ext uri="{BB962C8B-B14F-4D97-AF65-F5344CB8AC3E}">
        <p14:creationId xmlns:p14="http://schemas.microsoft.com/office/powerpoint/2010/main" val="137818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09600" y="5487035"/>
            <a:ext cx="922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8C88F6-D2D5-5F43-AC18-DF63AA107B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4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2472" y="3393017"/>
            <a:ext cx="5278582" cy="2328497"/>
          </a:xfrm>
        </p:spPr>
        <p:txBody>
          <a:bodyPr/>
          <a:lstStyle/>
          <a:p>
            <a:r>
              <a:rPr lang="en-US" dirty="0"/>
              <a:t>Facebook </a:t>
            </a:r>
            <a:r>
              <a:rPr lang="en-US"/>
              <a:t>Live toolkit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-796953" y="-26964"/>
            <a:ext cx="6892954" cy="6884964"/>
          </a:xfrm>
        </p:spPr>
      </p:pic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77443" y="4338000"/>
            <a:ext cx="2518557" cy="2520000"/>
          </a:xfrm>
        </p:spPr>
      </p:sp>
    </p:spTree>
    <p:extLst>
      <p:ext uri="{BB962C8B-B14F-4D97-AF65-F5344CB8AC3E}">
        <p14:creationId xmlns:p14="http://schemas.microsoft.com/office/powerpoint/2010/main" val="1515018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0795D-3B45-4CA1-91BE-4249DE2AD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venir LT Std 55 Roman" panose="020B0703020203020204" pitchFamily="34" charset="0"/>
              </a:rPr>
              <a:t>How to create a mobile Facebook Live video from your </a:t>
            </a:r>
            <a:r>
              <a:rPr lang="en-GB" u="sng" dirty="0">
                <a:latin typeface="Avenir LT Std 55 Roman" panose="020B0703020203020204" pitchFamily="34" charset="0"/>
              </a:rPr>
              <a:t>personal</a:t>
            </a:r>
            <a:r>
              <a:rPr lang="en-GB" dirty="0">
                <a:latin typeface="Avenir LT Std 55 Roman" panose="020B0703020203020204" pitchFamily="34" charset="0"/>
              </a:rPr>
              <a:t>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D65FE-0099-4985-BE8D-79818A9EE0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Avenir LT Std 45 Book" panose="020B0502020203020204" pitchFamily="34" charset="0"/>
              </a:rPr>
              <a:t>6. Add a description of your video.</a:t>
            </a:r>
          </a:p>
          <a:p>
            <a:r>
              <a:rPr lang="en-GB" dirty="0">
                <a:latin typeface="Avenir LT Std 45 Book" panose="020B0502020203020204" pitchFamily="34" charset="0"/>
              </a:rPr>
              <a:t>You should try to make this catching yet descriptive – avoid a lot of jargon and a lot of writing, focusing more on what you’re actually doing as a summary, e.g.: ‘Online Rhyme &amp; Story Time’.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3FB8D7-378F-4298-916F-39D525C3E8D5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2"/>
          <a:srcRect/>
          <a:stretch/>
        </p:blipFill>
        <p:spPr bwMode="auto">
          <a:xfrm>
            <a:off x="11195050" y="5864562"/>
            <a:ext cx="594000" cy="58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7F4B58-7B9A-4685-B80E-EFDD4EA2E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326" y="1795937"/>
            <a:ext cx="2481287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2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89A1-E23B-45F7-9B32-0F521F279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venir LT Std 55 Roman" panose="020B0703020203020204" pitchFamily="34" charset="0"/>
              </a:rPr>
              <a:t>How to create a mobile Facebook Live video from your </a:t>
            </a:r>
            <a:r>
              <a:rPr lang="en-GB" u="sng" dirty="0">
                <a:latin typeface="Avenir LT Std 55 Roman" panose="020B0703020203020204" pitchFamily="34" charset="0"/>
              </a:rPr>
              <a:t>personal</a:t>
            </a:r>
            <a:r>
              <a:rPr lang="en-GB" dirty="0">
                <a:latin typeface="Avenir LT Std 55 Roman" panose="020B0703020203020204" pitchFamily="34" charset="0"/>
              </a:rPr>
              <a:t>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EFE78-626E-4158-87C2-BEC5FA05EE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951" y="1501628"/>
            <a:ext cx="8796497" cy="4269245"/>
          </a:xfrm>
        </p:spPr>
        <p:txBody>
          <a:bodyPr/>
          <a:lstStyle/>
          <a:p>
            <a:endParaRPr lang="en-GB" dirty="0"/>
          </a:p>
          <a:p>
            <a:r>
              <a:rPr lang="en-GB" dirty="0">
                <a:latin typeface="Avenir LT Std 45 Book" panose="020B0502020203020204" pitchFamily="34" charset="0"/>
              </a:rPr>
              <a:t>7. Now add details:</a:t>
            </a:r>
          </a:p>
          <a:p>
            <a:r>
              <a:rPr lang="en-GB" dirty="0">
                <a:latin typeface="Avenir LT Std 45 Book" panose="020B0502020203020204" pitchFamily="34" charset="0"/>
              </a:rPr>
              <a:t>Tap the </a:t>
            </a:r>
            <a:r>
              <a:rPr lang="en-GB" b="1" dirty="0">
                <a:latin typeface="Avenir LT Std 45 Book" panose="020B0502020203020204" pitchFamily="34" charset="0"/>
              </a:rPr>
              <a:t>person icon</a:t>
            </a:r>
            <a:r>
              <a:rPr lang="en-GB" dirty="0">
                <a:latin typeface="Avenir LT Std 45 Book" panose="020B0502020203020204" pitchFamily="34" charset="0"/>
              </a:rPr>
              <a:t> to tag anyone who appears in your video with you.</a:t>
            </a:r>
          </a:p>
          <a:p>
            <a:r>
              <a:rPr lang="en-GB" dirty="0">
                <a:latin typeface="Avenir LT Std 45 Book" panose="020B0502020203020204" pitchFamily="34" charset="0"/>
              </a:rPr>
              <a:t>Tap the </a:t>
            </a:r>
            <a:r>
              <a:rPr lang="en-GB" b="1" dirty="0">
                <a:latin typeface="Avenir LT Std 45 Book" panose="020B0502020203020204" pitchFamily="34" charset="0"/>
              </a:rPr>
              <a:t>location icon</a:t>
            </a:r>
            <a:r>
              <a:rPr lang="en-GB" dirty="0">
                <a:latin typeface="Avenir LT Std 45 Book" panose="020B0502020203020204" pitchFamily="34" charset="0"/>
              </a:rPr>
              <a:t> to add your location if appropriate.</a:t>
            </a:r>
          </a:p>
          <a:p>
            <a:r>
              <a:rPr lang="en-GB" dirty="0">
                <a:latin typeface="Avenir LT Std 45 Book" panose="020B0502020203020204" pitchFamily="34" charset="0"/>
              </a:rPr>
              <a:t>Tap the </a:t>
            </a:r>
            <a:r>
              <a:rPr lang="en-GB" b="1" dirty="0">
                <a:latin typeface="Avenir LT Std 45 Book" panose="020B0502020203020204" pitchFamily="34" charset="0"/>
              </a:rPr>
              <a:t>face icon</a:t>
            </a:r>
            <a:r>
              <a:rPr lang="en-GB" dirty="0">
                <a:latin typeface="Avenir LT Std 45 Book" panose="020B0502020203020204" pitchFamily="34" charset="0"/>
              </a:rPr>
              <a:t> to add more information about how you’re     feeling or what activity you’re showcasing in your video.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A758D4-0A23-4A39-869F-DB3FF117D8B6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2"/>
          <a:srcRect/>
          <a:stretch/>
        </p:blipFill>
        <p:spPr bwMode="auto">
          <a:xfrm>
            <a:off x="11195050" y="5864562"/>
            <a:ext cx="594000" cy="58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erson icon on Facebook Live screen, bottom right">
            <a:extLst>
              <a:ext uri="{FF2B5EF4-FFF2-40B4-BE49-F238E27FC236}">
                <a16:creationId xmlns:a16="http://schemas.microsoft.com/office/drawing/2014/main" id="{549822F4-8614-43F1-9543-D35D945BF44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422" y="1682962"/>
            <a:ext cx="2005885" cy="406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ocation icon on Facebook Live screen, bottom right">
            <a:extLst>
              <a:ext uri="{FF2B5EF4-FFF2-40B4-BE49-F238E27FC236}">
                <a16:creationId xmlns:a16="http://schemas.microsoft.com/office/drawing/2014/main" id="{5207447A-FC04-45A1-BBD4-D5645A28546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91" y="1675664"/>
            <a:ext cx="2005885" cy="406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858EEC-5A7C-469C-A0C7-5A713C245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292" y="1674344"/>
            <a:ext cx="2005758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96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57EA7-FF4F-45C7-9E94-8BBE7FF7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venir LT Std 55 Roman" panose="020B0703020203020204" pitchFamily="34" charset="0"/>
              </a:rPr>
              <a:t>How to create a mobile Facebook Live video from your </a:t>
            </a:r>
            <a:r>
              <a:rPr lang="en-GB" u="sng" dirty="0">
                <a:latin typeface="Avenir LT Std 55 Roman" panose="020B0703020203020204" pitchFamily="34" charset="0"/>
              </a:rPr>
              <a:t>personal</a:t>
            </a:r>
            <a:r>
              <a:rPr lang="en-GB" dirty="0">
                <a:latin typeface="Avenir LT Std 55 Roman" panose="020B0703020203020204" pitchFamily="34" charset="0"/>
              </a:rPr>
              <a:t>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28452-1CE8-4585-8F78-3281365579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Avenir LT Std 45 Book" panose="020B0502020203020204" pitchFamily="34" charset="0"/>
              </a:rPr>
              <a:t>8. Tap </a:t>
            </a:r>
            <a:r>
              <a:rPr lang="en-GB" b="1" dirty="0">
                <a:latin typeface="Avenir LT Std 45 Book" panose="020B0502020203020204" pitchFamily="34" charset="0"/>
              </a:rPr>
              <a:t>Start Live Video</a:t>
            </a:r>
            <a:r>
              <a:rPr lang="en-GB" dirty="0">
                <a:latin typeface="Avenir LT Std 45 Book" panose="020B0502020203020204" pitchFamily="34" charset="0"/>
              </a:rPr>
              <a:t> to broadcast by yourself or </a:t>
            </a:r>
            <a:r>
              <a:rPr lang="en-GB" b="1" dirty="0">
                <a:latin typeface="Avenir LT Std 45 Book" panose="020B0502020203020204" pitchFamily="34" charset="0"/>
              </a:rPr>
              <a:t>Bring a Friend</a:t>
            </a:r>
            <a:r>
              <a:rPr lang="en-GB" dirty="0">
                <a:latin typeface="Avenir LT Std 45 Book" panose="020B0502020203020204" pitchFamily="34" charset="0"/>
              </a:rPr>
              <a:t> to broadcast with another person in a different location.</a:t>
            </a:r>
          </a:p>
          <a:p>
            <a:r>
              <a:rPr lang="en-GB" dirty="0">
                <a:latin typeface="Avenir LT Std 45 Book" panose="020B0502020203020204" pitchFamily="34" charset="0"/>
              </a:rPr>
              <a:t>9. Tap </a:t>
            </a:r>
            <a:r>
              <a:rPr lang="en-GB" b="1" dirty="0">
                <a:latin typeface="Avenir LT Std 45 Book" panose="020B0502020203020204" pitchFamily="34" charset="0"/>
              </a:rPr>
              <a:t>Start Live Video</a:t>
            </a:r>
            <a:r>
              <a:rPr lang="en-GB" dirty="0">
                <a:latin typeface="Avenir LT Std 45 Book" panose="020B0502020203020204" pitchFamily="34" charset="0"/>
              </a:rPr>
              <a:t>.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9274D6-ADDE-49AF-82BC-4D3F4A80C809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2"/>
          <a:srcRect/>
          <a:stretch/>
        </p:blipFill>
        <p:spPr bwMode="auto">
          <a:xfrm>
            <a:off x="11195050" y="5864562"/>
            <a:ext cx="594000" cy="58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021908-9B2E-4796-9257-2D3EFBF2F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851" y="1914012"/>
            <a:ext cx="2322777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5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AD4E-12E6-4016-BFE5-6BC9F239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venir LT Std 55 Roman" panose="020B0703020203020204" pitchFamily="34" charset="0"/>
              </a:rPr>
              <a:t>How to create a Facebook Live video on your </a:t>
            </a:r>
            <a:r>
              <a:rPr lang="en-GB" u="sng" dirty="0">
                <a:latin typeface="Avenir LT Std 55 Roman" panose="020B0703020203020204" pitchFamily="34" charset="0"/>
              </a:rPr>
              <a:t>computer</a:t>
            </a:r>
            <a:endParaRPr lang="en-GB" dirty="0">
              <a:latin typeface="Avenir LT Std 55 Roman" panose="020B0703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E31DD-027A-4C44-AA95-CD9AF331D7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951" y="1795244"/>
            <a:ext cx="11172825" cy="3975630"/>
          </a:xfrm>
        </p:spPr>
        <p:txBody>
          <a:bodyPr/>
          <a:lstStyle/>
          <a:p>
            <a:r>
              <a:rPr lang="en-GB" dirty="0">
                <a:latin typeface="Avenir LT Std 45 Book" panose="020B0502020203020204" pitchFamily="34" charset="0"/>
              </a:rPr>
              <a:t>1. From the Create post box on your news feed, click </a:t>
            </a:r>
            <a:r>
              <a:rPr lang="en-GB" b="1" dirty="0">
                <a:latin typeface="Avenir LT Std 45 Book" panose="020B0502020203020204" pitchFamily="34" charset="0"/>
              </a:rPr>
              <a:t>the three dots</a:t>
            </a:r>
            <a:r>
              <a:rPr lang="en-GB" dirty="0">
                <a:latin typeface="Avenir LT Std 45 Book" panose="020B0502020203020204" pitchFamily="34" charset="0"/>
              </a:rPr>
              <a:t>.</a:t>
            </a:r>
          </a:p>
          <a:p>
            <a:r>
              <a:rPr lang="en-GB" dirty="0">
                <a:latin typeface="Avenir LT Std 45 Book" panose="020B0502020203020204" pitchFamily="34" charset="0"/>
              </a:rPr>
              <a:t>2. Then click on </a:t>
            </a:r>
            <a:r>
              <a:rPr lang="en-GB" b="1" dirty="0">
                <a:latin typeface="Avenir LT Std 45 Book" panose="020B0502020203020204" pitchFamily="34" charset="0"/>
              </a:rPr>
              <a:t>Live Video</a:t>
            </a:r>
            <a:r>
              <a:rPr lang="en-GB" dirty="0">
                <a:latin typeface="Avenir LT Std 45 Book" panose="020B0502020203020204" pitchFamily="34" charset="0"/>
              </a:rPr>
              <a:t>.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43C497-C1A7-480D-8303-504ED9FD57F8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2"/>
          <a:srcRect/>
          <a:stretch/>
        </p:blipFill>
        <p:spPr bwMode="auto">
          <a:xfrm>
            <a:off x="11195050" y="5864562"/>
            <a:ext cx="594000" cy="58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&quot;Live Video&quot; option under &quot;Create post&quot; dialog on Facebook newsfeed">
            <a:extLst>
              <a:ext uri="{FF2B5EF4-FFF2-40B4-BE49-F238E27FC236}">
                <a16:creationId xmlns:a16="http://schemas.microsoft.com/office/drawing/2014/main" id="{23BF707B-3670-4F70-BD41-BC7C1B4D6E0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57" y="1795244"/>
            <a:ext cx="3916533" cy="388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C76E45-A2E9-4178-9967-307F0AFCA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03" y="3207766"/>
            <a:ext cx="3920068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61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44CB1-7BB3-441A-98BE-203F0FBB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venir LT Std 55 Roman" panose="020B0703020203020204" pitchFamily="34" charset="0"/>
              </a:rPr>
              <a:t>How to create a Facebook Live video on your </a:t>
            </a:r>
            <a:r>
              <a:rPr lang="en-GB" u="sng" dirty="0">
                <a:latin typeface="Avenir LT Std 55 Roman" panose="020B0703020203020204" pitchFamily="34" charset="0"/>
              </a:rPr>
              <a:t>computer</a:t>
            </a:r>
            <a:endParaRPr lang="en-GB" dirty="0">
              <a:latin typeface="Avenir LT Std 55 Roman" panose="020B0703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1F9CF-8E08-4DC7-838C-35BF7324BF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951" y="1568740"/>
            <a:ext cx="9526339" cy="4202133"/>
          </a:xfrm>
        </p:spPr>
        <p:txBody>
          <a:bodyPr/>
          <a:lstStyle/>
          <a:p>
            <a:endParaRPr lang="en-GB" dirty="0"/>
          </a:p>
          <a:p>
            <a:r>
              <a:rPr lang="en-GB" dirty="0">
                <a:latin typeface="Avenir LT Std 45 Book" panose="020B0502020203020204" pitchFamily="34" charset="0"/>
              </a:rPr>
              <a:t>3. Click </a:t>
            </a:r>
            <a:r>
              <a:rPr lang="en-GB" b="1" dirty="0">
                <a:latin typeface="Avenir LT Std 45 Book" panose="020B0502020203020204" pitchFamily="34" charset="0"/>
              </a:rPr>
              <a:t>Camera</a:t>
            </a:r>
            <a:r>
              <a:rPr lang="en-GB" dirty="0">
                <a:latin typeface="Avenir LT Std 45 Book" panose="020B0502020203020204" pitchFamily="34" charset="0"/>
              </a:rPr>
              <a:t> to use your computer’s built-in webcam.</a:t>
            </a:r>
          </a:p>
          <a:p>
            <a:r>
              <a:rPr lang="en-GB" dirty="0">
                <a:latin typeface="Avenir LT Std 45 Book" panose="020B0502020203020204" pitchFamily="34" charset="0"/>
              </a:rPr>
              <a:t>4. Choose where your video will appear and add your description.</a:t>
            </a:r>
          </a:p>
          <a:p>
            <a:r>
              <a:rPr lang="en-GB" dirty="0">
                <a:latin typeface="Avenir LT Std 45 Book" panose="020B0502020203020204" pitchFamily="34" charset="0"/>
              </a:rPr>
              <a:t>5. Add a title for your video.</a:t>
            </a:r>
          </a:p>
          <a:p>
            <a:r>
              <a:rPr lang="en-GB" dirty="0">
                <a:latin typeface="Avenir LT Std 45 Book" panose="020B0502020203020204" pitchFamily="34" charset="0"/>
              </a:rPr>
              <a:t>6. Click </a:t>
            </a:r>
            <a:r>
              <a:rPr lang="en-GB" b="1" dirty="0">
                <a:latin typeface="Avenir LT Std 45 Book" panose="020B0502020203020204" pitchFamily="34" charset="0"/>
              </a:rPr>
              <a:t>Go Live</a:t>
            </a:r>
            <a:r>
              <a:rPr lang="en-GB" dirty="0">
                <a:latin typeface="Avenir LT Std 45 Book" panose="020B0502020203020204" pitchFamily="34" charset="0"/>
              </a:rPr>
              <a:t>.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9DAF45-600E-450E-B64A-A0F16A2C8F16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2"/>
          <a:srcRect/>
          <a:stretch/>
        </p:blipFill>
        <p:spPr bwMode="auto">
          <a:xfrm>
            <a:off x="11195050" y="5864562"/>
            <a:ext cx="594000" cy="58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C8B7E3-B537-4829-98DF-1F47B840B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133" y="2010591"/>
            <a:ext cx="5785605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2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latin typeface="Avenir LT Std 55 Roman" panose="020B0703020203020204" pitchFamily="34" charset="0"/>
              </a:rPr>
              <a:t>How to use Facebook Live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868CE-DF8B-4DB4-9DB7-8DE1A64D95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950" y="1109973"/>
            <a:ext cx="10147125" cy="48965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400" dirty="0">
                <a:latin typeface="Avenir LT Std 45 Book" panose="020B0502020203020204" pitchFamily="34" charset="0"/>
              </a:rPr>
              <a:t>Starting a Facebook Live video differs slightly depending on whether you’re using a personal profile or your business page, and whether you are using your mobile phone or your computer.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400" dirty="0">
                <a:latin typeface="Avenir LT Std 45 Book" panose="020B0502020203020204" pitchFamily="34" charset="0"/>
              </a:rPr>
              <a:t>In this guide, we’re going to show you both methods.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400" dirty="0">
                <a:latin typeface="Avenir LT Std 45 Book" panose="020B0502020203020204" pitchFamily="34" charset="0"/>
              </a:rPr>
              <a:t>Before we start, here are some points to take into consideration:</a:t>
            </a:r>
          </a:p>
          <a:p>
            <a:pPr>
              <a:lnSpc>
                <a:spcPct val="120000"/>
              </a:lnSpc>
            </a:pPr>
            <a:r>
              <a:rPr lang="en-GB" sz="1400" dirty="0">
                <a:latin typeface="Avenir LT Std 45 Book" panose="020B0502020203020204" pitchFamily="34" charset="0"/>
              </a:rPr>
              <a:t>Facebook will always block any copyrighted data and information, such as music and movies – please keep this in mind if you have any music playing in the background or the like.</a:t>
            </a:r>
          </a:p>
          <a:p>
            <a:pPr>
              <a:lnSpc>
                <a:spcPct val="120000"/>
              </a:lnSpc>
            </a:pPr>
            <a:r>
              <a:rPr lang="en-GB" sz="1400" dirty="0">
                <a:latin typeface="Avenir LT Std 45 Book" panose="020B0502020203020204" pitchFamily="34" charset="0"/>
              </a:rPr>
              <a:t>If you are using music in the background, try to use licensed or royalty-free audio, for example, services like Shutterstock.</a:t>
            </a:r>
          </a:p>
          <a:p>
            <a:pPr>
              <a:lnSpc>
                <a:spcPct val="120000"/>
              </a:lnSpc>
            </a:pPr>
            <a:r>
              <a:rPr lang="en-GB" sz="1400" dirty="0">
                <a:latin typeface="Avenir LT Std 45 Book" panose="020B0502020203020204" pitchFamily="34" charset="0"/>
              </a:rPr>
              <a:t>If carrying out a Story Time, try to ensure that the books you are using are able to be used, and that we have permission from the author and/or publisher to do so – you may be able to check with your branch manager for titles we have access to under this.</a:t>
            </a:r>
          </a:p>
          <a:p>
            <a:pPr>
              <a:lnSpc>
                <a:spcPct val="120000"/>
              </a:lnSpc>
            </a:pPr>
            <a:r>
              <a:rPr lang="en-GB" sz="1400" dirty="0">
                <a:latin typeface="Avenir LT Std 45 Book" panose="020B0502020203020204" pitchFamily="34" charset="0"/>
              </a:rPr>
              <a:t>During your Facebook Live broadcast, you’ll see the number of live viewers, the names of any friends who are tuning in, and a real-time stream of comments. </a:t>
            </a:r>
          </a:p>
          <a:p>
            <a:pPr>
              <a:lnSpc>
                <a:spcPct val="120000"/>
              </a:lnSpc>
            </a:pPr>
            <a:r>
              <a:rPr lang="en-GB" sz="1400" dirty="0">
                <a:latin typeface="Avenir LT Std 45 Book" panose="020B0502020203020204" pitchFamily="34" charset="0"/>
              </a:rPr>
              <a:t>Once you’ve ended your broadcast, the post will save to your profile or Page like any other video, unless you’ve selected to share it to your story only.</a:t>
            </a:r>
          </a:p>
          <a:p>
            <a:pPr>
              <a:lnSpc>
                <a:spcPct val="120000"/>
              </a:lnSpc>
            </a:pPr>
            <a:r>
              <a:rPr lang="en-GB" sz="1400" dirty="0">
                <a:latin typeface="Avenir LT Std 45 Book" panose="020B0502020203020204" pitchFamily="34" charset="0"/>
              </a:rPr>
              <a:t>Live broadcasts can be </a:t>
            </a:r>
            <a:r>
              <a:rPr lang="en-GB" sz="1400" b="1" dirty="0">
                <a:latin typeface="Avenir LT Std 45 Book" panose="020B0502020203020204" pitchFamily="34" charset="0"/>
              </a:rPr>
              <a:t>up to four hours</a:t>
            </a:r>
            <a:r>
              <a:rPr lang="en-GB" sz="1400" dirty="0">
                <a:latin typeface="Avenir LT Std 45 Book" panose="020B0502020203020204" pitchFamily="34" charset="0"/>
              </a:rPr>
              <a:t> long.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237DAF5-B0D7-4046-B4DA-A838B68308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24CB4-46A1-436D-AEA4-4F24D876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1" y="697380"/>
            <a:ext cx="7491761" cy="412594"/>
          </a:xfrm>
        </p:spPr>
        <p:txBody>
          <a:bodyPr anchor="ctr">
            <a:normAutofit fontScale="90000"/>
          </a:bodyPr>
          <a:lstStyle/>
          <a:p>
            <a:r>
              <a:rPr lang="en-GB" dirty="0">
                <a:latin typeface="Avenir LT Std 55 Roman" panose="020B0703020203020204" pitchFamily="34" charset="0"/>
              </a:rPr>
              <a:t>How to create a mobile Facebook Live video from your </a:t>
            </a:r>
            <a:r>
              <a:rPr lang="en-GB" u="sng" dirty="0">
                <a:latin typeface="Avenir LT Std 55 Roman" panose="020B0703020203020204" pitchFamily="34" charset="0"/>
              </a:rPr>
              <a:t>business</a:t>
            </a:r>
            <a:r>
              <a:rPr lang="en-GB" dirty="0">
                <a:latin typeface="Avenir LT Std 55 Roman" panose="020B0703020203020204" pitchFamily="34" charset="0"/>
              </a:rPr>
              <a:t>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B73C3-A64F-4C9A-83AD-8A815EB5E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Avenir LT Std 45 Book" panose="020B0502020203020204" pitchFamily="34" charset="0"/>
              </a:rPr>
              <a:t>1. Open the Facebook app on your mobile device.</a:t>
            </a:r>
          </a:p>
          <a:p>
            <a:r>
              <a:rPr lang="en-GB" dirty="0">
                <a:latin typeface="Avenir LT Std 45 Book" panose="020B0502020203020204" pitchFamily="34" charset="0"/>
              </a:rPr>
              <a:t>2. Go to your business page and tap </a:t>
            </a:r>
            <a:r>
              <a:rPr lang="en-GB" b="1" dirty="0">
                <a:latin typeface="Avenir LT Std 45 Book" panose="020B0502020203020204" pitchFamily="34" charset="0"/>
              </a:rPr>
              <a:t>Post.</a:t>
            </a:r>
            <a:endParaRPr lang="en-GB" dirty="0">
              <a:latin typeface="Avenir LT Std 45 Book" panose="020B0502020203020204" pitchFamily="34" charset="0"/>
            </a:endParaRPr>
          </a:p>
          <a:p>
            <a:r>
              <a:rPr lang="en-GB" dirty="0">
                <a:latin typeface="Avenir LT Std 45 Book" panose="020B0502020203020204" pitchFamily="34" charset="0"/>
              </a:rPr>
              <a:t>3. Tap </a:t>
            </a:r>
            <a:r>
              <a:rPr lang="en-GB" b="1" dirty="0">
                <a:latin typeface="Avenir LT Std 45 Book" panose="020B0502020203020204" pitchFamily="34" charset="0"/>
              </a:rPr>
              <a:t>Go Live</a:t>
            </a:r>
            <a:r>
              <a:rPr lang="en-GB" dirty="0">
                <a:latin typeface="Avenir LT Std 45 Book" panose="020B0502020203020204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E03C9A-C89F-4014-86F2-71B1C68F64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4" name="Picture 3" descr="Post button on Tony's Facebook Page">
            <a:extLst>
              <a:ext uri="{FF2B5EF4-FFF2-40B4-BE49-F238E27FC236}">
                <a16:creationId xmlns:a16="http://schemas.microsoft.com/office/drawing/2014/main" id="{1E3B2B64-D865-41A6-B64A-7E0B58EBA3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267" y="2103120"/>
            <a:ext cx="2210262" cy="397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&quot;Go live&quot; selected from &quot;Post&quot; dropdown menu on Tony's Facebook Page">
            <a:extLst>
              <a:ext uri="{FF2B5EF4-FFF2-40B4-BE49-F238E27FC236}">
                <a16:creationId xmlns:a16="http://schemas.microsoft.com/office/drawing/2014/main" id="{7EBDEFBF-93F2-4C5D-8620-CC2B75F18D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49" y="2103120"/>
            <a:ext cx="2210262" cy="3978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02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E9D16-ED22-4512-8F7A-F354E04F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venir LT Std 55 Roman" panose="020B0703020203020204" pitchFamily="34" charset="0"/>
              </a:rPr>
              <a:t>How to create a mobile Facebook Live video from your </a:t>
            </a:r>
            <a:r>
              <a:rPr lang="en-GB" u="sng" dirty="0">
                <a:latin typeface="Avenir LT Std 55 Roman" panose="020B0703020203020204" pitchFamily="34" charset="0"/>
              </a:rPr>
              <a:t>business</a:t>
            </a:r>
            <a:r>
              <a:rPr lang="en-GB" dirty="0">
                <a:latin typeface="Avenir LT Std 55 Roman" panose="020B0703020203020204" pitchFamily="34" charset="0"/>
              </a:rPr>
              <a:t>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F17B6-0285-49D1-A028-464CF1E836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951" y="1560352"/>
            <a:ext cx="11172825" cy="4210521"/>
          </a:xfrm>
        </p:spPr>
        <p:txBody>
          <a:bodyPr/>
          <a:lstStyle/>
          <a:p>
            <a:endParaRPr lang="en-GB" dirty="0"/>
          </a:p>
          <a:p>
            <a:r>
              <a:rPr lang="en-GB" dirty="0">
                <a:latin typeface="Avenir LT Std 45 Book" panose="020B0502020203020204" pitchFamily="34" charset="0"/>
              </a:rPr>
              <a:t>4. Add a description of your video.</a:t>
            </a:r>
          </a:p>
          <a:p>
            <a:r>
              <a:rPr lang="en-GB" dirty="0">
                <a:latin typeface="Avenir LT Std 45 Book" panose="020B0502020203020204" pitchFamily="34" charset="0"/>
              </a:rPr>
              <a:t>5. Add details: Tap the </a:t>
            </a:r>
            <a:r>
              <a:rPr lang="en-GB" b="1" dirty="0">
                <a:latin typeface="Avenir LT Std 45 Book" panose="020B0502020203020204" pitchFamily="34" charset="0"/>
              </a:rPr>
              <a:t>location icon</a:t>
            </a:r>
            <a:r>
              <a:rPr lang="en-GB" dirty="0">
                <a:latin typeface="Avenir LT Std 45 Book" panose="020B0502020203020204" pitchFamily="34" charset="0"/>
              </a:rPr>
              <a:t> to tag your location if appropriate and tap the </a:t>
            </a:r>
            <a:r>
              <a:rPr lang="en-GB" b="1" dirty="0">
                <a:latin typeface="Avenir LT Std 45 Book" panose="020B0502020203020204" pitchFamily="34" charset="0"/>
              </a:rPr>
              <a:t>face icon</a:t>
            </a:r>
            <a:r>
              <a:rPr lang="en-GB" dirty="0">
                <a:latin typeface="Avenir LT Std 45 Book" panose="020B0502020203020204" pitchFamily="34" charset="0"/>
              </a:rPr>
              <a:t> if you want to add more information about what you’re doing.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03B535-170F-43F3-9C80-E663F16605AF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2"/>
          <a:srcRect/>
          <a:stretch/>
        </p:blipFill>
        <p:spPr bwMode="auto">
          <a:xfrm>
            <a:off x="11195050" y="5864562"/>
            <a:ext cx="594000" cy="58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ace icon highlighted in bottom right corner on Facebook Live screen">
            <a:extLst>
              <a:ext uri="{FF2B5EF4-FFF2-40B4-BE49-F238E27FC236}">
                <a16:creationId xmlns:a16="http://schemas.microsoft.com/office/drawing/2014/main" id="{6748787A-103F-44DA-A0A9-481D42B809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27" y="1999939"/>
            <a:ext cx="1962679" cy="374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36916A-0160-4A99-A6B0-742395C01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616" y="1999939"/>
            <a:ext cx="1963082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8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3C6A9-3981-41AC-BE44-26EF29780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venir LT Std 55 Roman" panose="020B0703020203020204" pitchFamily="34" charset="0"/>
              </a:rPr>
              <a:t>How to create a mobile Facebook Live video from your </a:t>
            </a:r>
            <a:r>
              <a:rPr lang="en-GB" u="sng" dirty="0">
                <a:latin typeface="Avenir LT Std 55 Roman" panose="020B0703020203020204" pitchFamily="34" charset="0"/>
              </a:rPr>
              <a:t>business</a:t>
            </a:r>
            <a:r>
              <a:rPr lang="en-GB" dirty="0">
                <a:latin typeface="Avenir LT Std 55 Roman" panose="020B0703020203020204" pitchFamily="34" charset="0"/>
              </a:rPr>
              <a:t>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BA7A8-8FE8-48D9-B3AE-93E186CC5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951" y="1300294"/>
            <a:ext cx="11172825" cy="447058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>
                <a:latin typeface="Avenir LT Std 45 Book" panose="020B0502020203020204" pitchFamily="34" charset="0"/>
              </a:rPr>
              <a:t>6. Tap the </a:t>
            </a:r>
            <a:r>
              <a:rPr lang="en-GB" b="1" dirty="0">
                <a:latin typeface="Avenir LT Std 45 Book" panose="020B0502020203020204" pitchFamily="34" charset="0"/>
              </a:rPr>
              <a:t>three dots icon</a:t>
            </a:r>
            <a:r>
              <a:rPr lang="en-GB" dirty="0">
                <a:latin typeface="Avenir LT Std 45 Book" panose="020B0502020203020204" pitchFamily="34" charset="0"/>
              </a:rPr>
              <a:t> on the top right, then tap </a:t>
            </a:r>
            <a:r>
              <a:rPr lang="en-GB" b="1" dirty="0">
                <a:latin typeface="Avenir LT Std 45 Book" panose="020B0502020203020204" pitchFamily="34" charset="0"/>
              </a:rPr>
              <a:t>Audience Restrictions</a:t>
            </a:r>
            <a:r>
              <a:rPr lang="en-GB" dirty="0">
                <a:latin typeface="Avenir LT Std 45 Book" panose="020B0502020203020204" pitchFamily="34" charset="0"/>
              </a:rPr>
              <a:t> to select the audience for your video.</a:t>
            </a:r>
          </a:p>
          <a:p>
            <a:r>
              <a:rPr lang="en-GB" dirty="0">
                <a:latin typeface="Avenir LT Std 45 Book" panose="020B0502020203020204" pitchFamily="34" charset="0"/>
              </a:rPr>
              <a:t>It is important to select the right audience for your live feed – for example, if doing a story time, you want to ensure you’re focusing on your audience being families and/or parents.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097B26-EBE6-468A-8949-BD89C72A5446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2"/>
          <a:srcRect/>
          <a:stretch/>
        </p:blipFill>
        <p:spPr bwMode="auto">
          <a:xfrm>
            <a:off x="11195050" y="5864562"/>
            <a:ext cx="594000" cy="58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udience restriction options for Facebook Live">
            <a:extLst>
              <a:ext uri="{FF2B5EF4-FFF2-40B4-BE49-F238E27FC236}">
                <a16:creationId xmlns:a16="http://schemas.microsoft.com/office/drawing/2014/main" id="{92F5E93C-76B4-45EB-8955-50DB7F90418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45" y="1739894"/>
            <a:ext cx="2142970" cy="403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69119A-0409-46B2-8F2B-2C19799DF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41069"/>
            <a:ext cx="2225233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76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85F62-C438-444A-A43E-100EDBF51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venir LT Std 55 Roman" panose="020B0703020203020204" pitchFamily="34" charset="0"/>
              </a:rPr>
              <a:t>How to create a mobile Facebook Live video from your </a:t>
            </a:r>
            <a:r>
              <a:rPr lang="en-GB" u="sng" dirty="0">
                <a:latin typeface="Avenir LT Std 55 Roman" panose="020B0703020203020204" pitchFamily="34" charset="0"/>
              </a:rPr>
              <a:t>business</a:t>
            </a:r>
            <a:r>
              <a:rPr lang="en-GB" dirty="0">
                <a:latin typeface="Avenir LT Std 55 Roman" panose="020B0703020203020204" pitchFamily="34" charset="0"/>
              </a:rPr>
              <a:t>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4D06C-46EF-4F12-94C4-7E5492564A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Avenir LT Std 45 Book" panose="020B0502020203020204" pitchFamily="34" charset="0"/>
              </a:rPr>
              <a:t>8. Go back and tap </a:t>
            </a:r>
            <a:r>
              <a:rPr lang="en-GB" b="1" dirty="0">
                <a:latin typeface="Avenir LT Std 45 Book" panose="020B0502020203020204" pitchFamily="34" charset="0"/>
              </a:rPr>
              <a:t>Start Live Video</a:t>
            </a:r>
            <a:r>
              <a:rPr lang="en-GB" dirty="0">
                <a:latin typeface="Avenir LT Std 45 Book" panose="020B0502020203020204" pitchFamily="34" charset="0"/>
              </a:rPr>
              <a:t>.</a:t>
            </a:r>
          </a:p>
          <a:p>
            <a:endParaRPr lang="en-GB" dirty="0">
              <a:latin typeface="Avenir LT Std 45 Book" panose="020B0502020203020204" pitchFamily="34" charset="0"/>
            </a:endParaRPr>
          </a:p>
          <a:p>
            <a:r>
              <a:rPr lang="en-GB" dirty="0">
                <a:latin typeface="Avenir LT Std 45 Book" panose="020B0502020203020204" pitchFamily="34" charset="0"/>
              </a:rPr>
              <a:t>And you’re all set! Your live Facebook feed is up and ready to go!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7C9F2C-26D0-4440-A255-43944E5F7F48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2"/>
          <a:srcRect/>
          <a:stretch/>
        </p:blipFill>
        <p:spPr bwMode="auto">
          <a:xfrm>
            <a:off x="11195050" y="5864562"/>
            <a:ext cx="594000" cy="58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203313-86D2-4424-B85B-1D6A9D354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955" y="1702561"/>
            <a:ext cx="2591025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3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E298E-699C-4399-B762-BD09B48D3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venir LT Std 55 Roman" panose="020B0703020203020204" pitchFamily="34" charset="0"/>
              </a:rPr>
              <a:t>How to create a mobile Facebook Live video from your </a:t>
            </a:r>
            <a:r>
              <a:rPr lang="en-GB" u="sng" dirty="0">
                <a:latin typeface="Avenir LT Std 55 Roman" panose="020B0703020203020204" pitchFamily="34" charset="0"/>
              </a:rPr>
              <a:t>personal</a:t>
            </a:r>
            <a:r>
              <a:rPr lang="en-GB" dirty="0">
                <a:latin typeface="Avenir LT Std 55 Roman" panose="020B0703020203020204" pitchFamily="34" charset="0"/>
              </a:rPr>
              <a:t>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136B2-501E-4EC7-92E6-543A1810B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Avenir LT Std 45 Book" panose="020B0502020203020204" pitchFamily="34" charset="0"/>
              </a:rPr>
              <a:t>1. Open the Facebook app on your mobile device</a:t>
            </a:r>
          </a:p>
          <a:p>
            <a:r>
              <a:rPr lang="en-GB" dirty="0">
                <a:latin typeface="Avenir LT Std 45 Book" panose="020B0502020203020204" pitchFamily="34" charset="0"/>
              </a:rPr>
              <a:t>2. From your newsfeed, tap </a:t>
            </a:r>
            <a:r>
              <a:rPr lang="en-GB" b="1" dirty="0">
                <a:latin typeface="Avenir LT Std 45 Book" panose="020B0502020203020204" pitchFamily="34" charset="0"/>
              </a:rPr>
              <a:t>Live</a:t>
            </a:r>
            <a:r>
              <a:rPr lang="en-GB" dirty="0">
                <a:latin typeface="Avenir LT Std 45 Book" panose="020B0502020203020204" pitchFamily="34" charset="0"/>
              </a:rPr>
              <a:t> at the top of the screen. Alternately, you can tap </a:t>
            </a:r>
            <a:r>
              <a:rPr lang="en-GB" b="1" dirty="0">
                <a:latin typeface="Avenir LT Std 45 Book" panose="020B0502020203020204" pitchFamily="34" charset="0"/>
              </a:rPr>
              <a:t>What’s on your mind?</a:t>
            </a:r>
            <a:r>
              <a:rPr lang="en-GB" dirty="0">
                <a:latin typeface="Avenir LT Std 45 Book" panose="020B0502020203020204" pitchFamily="34" charset="0"/>
              </a:rPr>
              <a:t> and then tap </a:t>
            </a:r>
            <a:r>
              <a:rPr lang="en-GB" b="1" dirty="0">
                <a:latin typeface="Avenir LT Std 45 Book" panose="020B0502020203020204" pitchFamily="34" charset="0"/>
              </a:rPr>
              <a:t>Go Live.</a:t>
            </a:r>
            <a:endParaRPr lang="en-GB" dirty="0">
              <a:latin typeface="Avenir LT Std 45 Book" panose="020B0502020203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52ED84-C0AA-4B51-ABA9-394B9C406AF5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2"/>
          <a:srcRect/>
          <a:stretch/>
        </p:blipFill>
        <p:spPr bwMode="auto">
          <a:xfrm>
            <a:off x="11195050" y="5864562"/>
            <a:ext cx="594000" cy="58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D77B2C-E38D-4197-A8C9-5671BC1C4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977" y="1801787"/>
            <a:ext cx="2651990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7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3FAA3-923A-403B-8BA0-93EBCB7E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venir LT Std 55 Roman" panose="020B0703020203020204" pitchFamily="34" charset="0"/>
              </a:rPr>
              <a:t>How to create a mobile Facebook Live video from your </a:t>
            </a:r>
            <a:r>
              <a:rPr lang="en-GB" u="sng" dirty="0">
                <a:latin typeface="Avenir LT Std 55 Roman" panose="020B0703020203020204" pitchFamily="34" charset="0"/>
              </a:rPr>
              <a:t>personal</a:t>
            </a:r>
            <a:r>
              <a:rPr lang="en-GB" dirty="0">
                <a:latin typeface="Avenir LT Std 55 Roman" panose="020B0703020203020204" pitchFamily="34" charset="0"/>
              </a:rPr>
              <a:t>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21145-8AF5-44C9-BDFE-F9AEB9C03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951" y="1683086"/>
            <a:ext cx="11172825" cy="4087788"/>
          </a:xfrm>
        </p:spPr>
        <p:txBody>
          <a:bodyPr>
            <a:normAutofit/>
          </a:bodyPr>
          <a:lstStyle/>
          <a:p>
            <a:r>
              <a:rPr lang="en-GB" dirty="0">
                <a:latin typeface="Avenir LT Std 45 Book" panose="020B0502020203020204" pitchFamily="34" charset="0"/>
              </a:rPr>
              <a:t>3. Tap the </a:t>
            </a:r>
            <a:r>
              <a:rPr lang="en-GB" b="1" dirty="0">
                <a:latin typeface="Avenir LT Std 45 Book" panose="020B0502020203020204" pitchFamily="34" charset="0"/>
              </a:rPr>
              <a:t>To:</a:t>
            </a:r>
            <a:r>
              <a:rPr lang="en-GB" dirty="0">
                <a:latin typeface="Avenir LT Std 45 Book" panose="020B0502020203020204" pitchFamily="34" charset="0"/>
              </a:rPr>
              <a:t> field to choose whether to make your video </a:t>
            </a:r>
            <a:r>
              <a:rPr lang="en-GB" i="1" dirty="0">
                <a:latin typeface="Avenir LT Std 45 Book" panose="020B0502020203020204" pitchFamily="34" charset="0"/>
              </a:rPr>
              <a:t>public</a:t>
            </a:r>
            <a:r>
              <a:rPr lang="en-GB" dirty="0">
                <a:latin typeface="Avenir LT Std 45 Book" panose="020B0502020203020204" pitchFamily="34" charset="0"/>
              </a:rPr>
              <a:t>, visible </a:t>
            </a:r>
            <a:r>
              <a:rPr lang="en-GB" i="1" dirty="0">
                <a:latin typeface="Avenir LT Std 45 Book" panose="020B0502020203020204" pitchFamily="34" charset="0"/>
              </a:rPr>
              <a:t>only to friends</a:t>
            </a:r>
            <a:r>
              <a:rPr lang="en-GB" dirty="0">
                <a:latin typeface="Avenir LT Std 45 Book" panose="020B0502020203020204" pitchFamily="34" charset="0"/>
              </a:rPr>
              <a:t>, visible </a:t>
            </a:r>
            <a:r>
              <a:rPr lang="en-GB" i="1" dirty="0">
                <a:latin typeface="Avenir LT Std 45 Book" panose="020B0502020203020204" pitchFamily="34" charset="0"/>
              </a:rPr>
              <a:t>in a group</a:t>
            </a:r>
            <a:r>
              <a:rPr lang="en-GB" dirty="0">
                <a:latin typeface="Avenir LT Std 45 Book" panose="020B0502020203020204" pitchFamily="34" charset="0"/>
              </a:rPr>
              <a:t>, or visible to only a </a:t>
            </a:r>
            <a:r>
              <a:rPr lang="en-GB" i="1" dirty="0">
                <a:latin typeface="Avenir LT Std 45 Book" panose="020B0502020203020204" pitchFamily="34" charset="0"/>
              </a:rPr>
              <a:t>custom list</a:t>
            </a:r>
            <a:r>
              <a:rPr lang="en-GB" dirty="0">
                <a:latin typeface="Avenir LT Std 45 Book" panose="020B0502020203020204" pitchFamily="34" charset="0"/>
              </a:rPr>
              <a:t>.</a:t>
            </a:r>
          </a:p>
          <a:p>
            <a:r>
              <a:rPr lang="en-GB" dirty="0">
                <a:latin typeface="Avenir LT Std 45 Book" panose="020B0502020203020204" pitchFamily="34" charset="0"/>
              </a:rPr>
              <a:t>4. From the same screen, choose whether to share your live video as a </a:t>
            </a:r>
            <a:r>
              <a:rPr lang="en-GB" i="1" dirty="0">
                <a:latin typeface="Avenir LT Std 45 Book" panose="020B0502020203020204" pitchFamily="34" charset="0"/>
              </a:rPr>
              <a:t>post</a:t>
            </a:r>
            <a:r>
              <a:rPr lang="en-GB" dirty="0">
                <a:latin typeface="Avenir LT Std 45 Book" panose="020B0502020203020204" pitchFamily="34" charset="0"/>
              </a:rPr>
              <a:t>, or only to your </a:t>
            </a:r>
            <a:r>
              <a:rPr lang="en-GB" i="1" dirty="0">
                <a:latin typeface="Avenir LT Std 45 Book" panose="020B0502020203020204" pitchFamily="34" charset="0"/>
              </a:rPr>
              <a:t>Facebook story</a:t>
            </a:r>
            <a:r>
              <a:rPr lang="en-GB" dirty="0">
                <a:latin typeface="Avenir LT Std 45 Book" panose="020B0502020203020204" pitchFamily="34" charset="0"/>
              </a:rPr>
              <a:t>.</a:t>
            </a:r>
          </a:p>
          <a:p>
            <a:r>
              <a:rPr lang="en-GB" dirty="0">
                <a:latin typeface="Avenir LT Std 45 Book" panose="020B0502020203020204" pitchFamily="34" charset="0"/>
              </a:rPr>
              <a:t>Note: If you choose to share it only to your </a:t>
            </a:r>
            <a:r>
              <a:rPr lang="en-GB" i="1" dirty="0">
                <a:latin typeface="Avenir LT Std 45 Book" panose="020B0502020203020204" pitchFamily="34" charset="0"/>
              </a:rPr>
              <a:t>Story</a:t>
            </a:r>
            <a:r>
              <a:rPr lang="en-GB" dirty="0">
                <a:latin typeface="Avenir LT Std 45 Book" panose="020B0502020203020204" pitchFamily="34" charset="0"/>
              </a:rPr>
              <a:t>, the video will only be available while you are broadcasting - it will not be saved to your profile.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EB78EC-BE2F-4F0A-B1E1-A7D98D58981A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2"/>
          <a:srcRect/>
          <a:stretch/>
        </p:blipFill>
        <p:spPr bwMode="auto">
          <a:xfrm>
            <a:off x="11195050" y="5864562"/>
            <a:ext cx="594000" cy="58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acebook Live settings page">
            <a:extLst>
              <a:ext uri="{FF2B5EF4-FFF2-40B4-BE49-F238E27FC236}">
                <a16:creationId xmlns:a16="http://schemas.microsoft.com/office/drawing/2014/main" id="{6167ACD7-0B91-4E9D-A9D0-40AF1943CE9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693" y="1683457"/>
            <a:ext cx="2328729" cy="418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CFC8FB-BEEC-431A-8377-A01D87EFA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363" y="1683086"/>
            <a:ext cx="2328874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6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B2CFB-7E0F-411B-8D3A-AE9BAD7D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venir LT Std 55 Roman" panose="020B0703020203020204" pitchFamily="34" charset="0"/>
              </a:rPr>
              <a:t>How to create a mobile Facebook Live video from your </a:t>
            </a:r>
            <a:r>
              <a:rPr lang="en-GB" u="sng" dirty="0">
                <a:latin typeface="Avenir LT Std 55 Roman" panose="020B0703020203020204" pitchFamily="34" charset="0"/>
              </a:rPr>
              <a:t>personal</a:t>
            </a:r>
            <a:r>
              <a:rPr lang="en-GB" dirty="0">
                <a:latin typeface="Avenir LT Std 55 Roman" panose="020B0703020203020204" pitchFamily="34" charset="0"/>
              </a:rPr>
              <a:t>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4CF6C-4ECF-454D-BE9C-E60727B80E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951" y="1359016"/>
            <a:ext cx="11172825" cy="4411857"/>
          </a:xfrm>
        </p:spPr>
        <p:txBody>
          <a:bodyPr/>
          <a:lstStyle/>
          <a:p>
            <a:endParaRPr lang="en-GB" dirty="0"/>
          </a:p>
          <a:p>
            <a:r>
              <a:rPr lang="en-GB" dirty="0">
                <a:latin typeface="Avenir LT Std 45 Book" panose="020B0502020203020204" pitchFamily="34" charset="0"/>
              </a:rPr>
              <a:t>5. Scroll down to </a:t>
            </a:r>
            <a:r>
              <a:rPr lang="en-GB" b="1" dirty="0">
                <a:latin typeface="Avenir LT Std 45 Book" panose="020B0502020203020204" pitchFamily="34" charset="0"/>
              </a:rPr>
              <a:t>Notifications</a:t>
            </a:r>
            <a:r>
              <a:rPr lang="en-GB" dirty="0">
                <a:latin typeface="Avenir LT Std 45 Book" panose="020B0502020203020204" pitchFamily="34" charset="0"/>
              </a:rPr>
              <a:t> and make sure the </a:t>
            </a:r>
            <a:r>
              <a:rPr lang="en-GB" b="1" dirty="0">
                <a:latin typeface="Avenir LT Std 45 Book" panose="020B0502020203020204" pitchFamily="34" charset="0"/>
              </a:rPr>
              <a:t>Send Notifications</a:t>
            </a:r>
            <a:r>
              <a:rPr lang="en-GB" dirty="0">
                <a:latin typeface="Avenir LT Std 45 Book" panose="020B0502020203020204" pitchFamily="34" charset="0"/>
              </a:rPr>
              <a:t> toggle is switched </a:t>
            </a:r>
            <a:r>
              <a:rPr lang="en-GB" b="1" dirty="0">
                <a:latin typeface="Avenir LT Std 45 Book" panose="020B0502020203020204" pitchFamily="34" charset="0"/>
              </a:rPr>
              <a:t>on</a:t>
            </a:r>
            <a:r>
              <a:rPr lang="en-GB" dirty="0">
                <a:latin typeface="Avenir LT Std 45 Book" panose="020B0502020203020204" pitchFamily="34" charset="0"/>
              </a:rPr>
              <a:t> to notify friends and followers when you go live.</a:t>
            </a:r>
          </a:p>
          <a:p>
            <a:r>
              <a:rPr lang="en-GB" dirty="0">
                <a:latin typeface="Avenir LT Std 45 Book" panose="020B0502020203020204" pitchFamily="34" charset="0"/>
              </a:rPr>
              <a:t>This step is very important as it helps to reach out to your potential audience, and ensures your live feed has viewers.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F76AD7-25EB-45FB-AD1E-B88B68E3AB50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2"/>
          <a:srcRect/>
          <a:stretch/>
        </p:blipFill>
        <p:spPr bwMode="auto">
          <a:xfrm>
            <a:off x="11195050" y="5864562"/>
            <a:ext cx="594000" cy="58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CB2603-8D7A-44AC-B202-81B175480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920" y="1677560"/>
            <a:ext cx="2834886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33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raries Connected">
      <a:dk1>
        <a:srgbClr val="575756"/>
      </a:dk1>
      <a:lt1>
        <a:srgbClr val="FEFFFF"/>
      </a:lt1>
      <a:dk2>
        <a:srgbClr val="878787"/>
      </a:dk2>
      <a:lt2>
        <a:srgbClr val="E7E6E6"/>
      </a:lt2>
      <a:accent1>
        <a:srgbClr val="0D7C7C"/>
      </a:accent1>
      <a:accent2>
        <a:srgbClr val="CCE5D0"/>
      </a:accent2>
      <a:accent3>
        <a:srgbClr val="664194"/>
      </a:accent3>
      <a:accent4>
        <a:srgbClr val="F4AC95"/>
      </a:accent4>
      <a:accent5>
        <a:srgbClr val="B8454F"/>
      </a:accent5>
      <a:accent6>
        <a:srgbClr val="FBDAA6"/>
      </a:accent6>
      <a:hlink>
        <a:srgbClr val="FF00FF"/>
      </a:hlink>
      <a:folHlink>
        <a:srgbClr val="FF00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C Powerpoint clean copy" id="{4E263020-00B5-4132-A43B-6240D7DAD689}" vid="{6EC0EAA7-0A18-47E1-8B00-7D88EB0426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26A2498775AB4CAD2DE323C2CB560A" ma:contentTypeVersion="12" ma:contentTypeDescription="Create a new document." ma:contentTypeScope="" ma:versionID="4d628fb8b96b565be7d3e18dd4728408">
  <xsd:schema xmlns:xsd="http://www.w3.org/2001/XMLSchema" xmlns:xs="http://www.w3.org/2001/XMLSchema" xmlns:p="http://schemas.microsoft.com/office/2006/metadata/properties" xmlns:ns2="ad933be1-d37f-4ef3-b2ba-721e4e1b8c67" xmlns:ns3="6faff7b4-04ae-4f6e-a3f7-dc47e359c8dd" targetNamespace="http://schemas.microsoft.com/office/2006/metadata/properties" ma:root="true" ma:fieldsID="ef6d3686e8dc6350e384bd5062c54339" ns2:_="" ns3:_="">
    <xsd:import namespace="ad933be1-d37f-4ef3-b2ba-721e4e1b8c67"/>
    <xsd:import namespace="6faff7b4-04ae-4f6e-a3f7-dc47e359c8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33be1-d37f-4ef3-b2ba-721e4e1b8c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ff7b4-04ae-4f6e-a3f7-dc47e359c8d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ad933be1-d37f-4ef3-b2ba-721e4e1b8c67" xsi:nil="true"/>
  </documentManagement>
</p:properties>
</file>

<file path=customXml/itemProps1.xml><?xml version="1.0" encoding="utf-8"?>
<ds:datastoreItem xmlns:ds="http://schemas.openxmlformats.org/officeDocument/2006/customXml" ds:itemID="{4CD56998-119C-4D95-A7AD-0CD2F141E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933be1-d37f-4ef3-b2ba-721e4e1b8c67"/>
    <ds:schemaRef ds:uri="6faff7b4-04ae-4f6e-a3f7-dc47e359c8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d933be1-d37f-4ef3-b2ba-721e4e1b8c67"/>
    <ds:schemaRef ds:uri="6faff7b4-04ae-4f6e-a3f7-dc47e359c8d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932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LT Std 45 Book</vt:lpstr>
      <vt:lpstr>Avenir LT Std 55 Roman</vt:lpstr>
      <vt:lpstr>Calibri</vt:lpstr>
      <vt:lpstr>Office Theme</vt:lpstr>
      <vt:lpstr>Facebook Live toolkit</vt:lpstr>
      <vt:lpstr>How to use Facebook Live</vt:lpstr>
      <vt:lpstr>How to create a mobile Facebook Live video from your business page</vt:lpstr>
      <vt:lpstr>How to create a mobile Facebook Live video from your business page</vt:lpstr>
      <vt:lpstr>How to create a mobile Facebook Live video from your business page</vt:lpstr>
      <vt:lpstr>How to create a mobile Facebook Live video from your business page</vt:lpstr>
      <vt:lpstr>How to create a mobile Facebook Live video from your personal profile</vt:lpstr>
      <vt:lpstr>How to create a mobile Facebook Live video from your personal profile</vt:lpstr>
      <vt:lpstr>How to create a mobile Facebook Live video from your personal profile</vt:lpstr>
      <vt:lpstr>How to create a mobile Facebook Live video from your personal profile</vt:lpstr>
      <vt:lpstr>How to create a mobile Facebook Live video from your personal profile</vt:lpstr>
      <vt:lpstr>How to create a mobile Facebook Live video from your personal profile</vt:lpstr>
      <vt:lpstr>How to create a Facebook Live video on your computer</vt:lpstr>
      <vt:lpstr>How to create a Facebook Live video on your computer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2020-04-08T13:13:08Z</dcterms:created>
  <dcterms:modified xsi:type="dcterms:W3CDTF">2020-05-13T13:53:57Z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0x0101008B26A2498775AB4CAD2DE323C2CB560A</vt:lpwstr>
  </property>
</Properties>
</file>