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>
      <p:cViewPr varScale="1">
        <p:scale>
          <a:sx n="81" d="100"/>
          <a:sy n="81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2909570"/>
          </a:xfrm>
          <a:custGeom>
            <a:avLst/>
            <a:gdLst/>
            <a:ahLst/>
            <a:cxnLst/>
            <a:rect l="l" t="t" r="r" b="b"/>
            <a:pathLst>
              <a:path w="12193270" h="2909570">
                <a:moveTo>
                  <a:pt x="12193194" y="0"/>
                </a:moveTo>
                <a:lnTo>
                  <a:pt x="1370825" y="0"/>
                </a:lnTo>
                <a:lnTo>
                  <a:pt x="0" y="0"/>
                </a:lnTo>
                <a:lnTo>
                  <a:pt x="0" y="1231417"/>
                </a:lnTo>
                <a:lnTo>
                  <a:pt x="0" y="2194522"/>
                </a:lnTo>
                <a:lnTo>
                  <a:pt x="44107" y="2216112"/>
                </a:lnTo>
                <a:lnTo>
                  <a:pt x="98818" y="2242286"/>
                </a:lnTo>
                <a:lnTo>
                  <a:pt x="152882" y="2267534"/>
                </a:lnTo>
                <a:lnTo>
                  <a:pt x="206222" y="2291791"/>
                </a:lnTo>
                <a:lnTo>
                  <a:pt x="258775" y="2315006"/>
                </a:lnTo>
                <a:lnTo>
                  <a:pt x="310476" y="2337117"/>
                </a:lnTo>
                <a:lnTo>
                  <a:pt x="361264" y="2358072"/>
                </a:lnTo>
                <a:lnTo>
                  <a:pt x="411060" y="2377808"/>
                </a:lnTo>
                <a:lnTo>
                  <a:pt x="459790" y="2396274"/>
                </a:lnTo>
                <a:lnTo>
                  <a:pt x="507403" y="2413419"/>
                </a:lnTo>
                <a:lnTo>
                  <a:pt x="739355" y="2492921"/>
                </a:lnTo>
                <a:lnTo>
                  <a:pt x="974407" y="2569324"/>
                </a:lnTo>
                <a:lnTo>
                  <a:pt x="1164628" y="2627325"/>
                </a:lnTo>
                <a:lnTo>
                  <a:pt x="1308557" y="2668574"/>
                </a:lnTo>
                <a:lnTo>
                  <a:pt x="1453515" y="2707563"/>
                </a:lnTo>
                <a:lnTo>
                  <a:pt x="1599526" y="2744025"/>
                </a:lnTo>
                <a:lnTo>
                  <a:pt x="1697431" y="2766784"/>
                </a:lnTo>
                <a:lnTo>
                  <a:pt x="1795780" y="2788196"/>
                </a:lnTo>
                <a:lnTo>
                  <a:pt x="1894573" y="2808198"/>
                </a:lnTo>
                <a:lnTo>
                  <a:pt x="1993798" y="2826702"/>
                </a:lnTo>
                <a:lnTo>
                  <a:pt x="2093468" y="2843619"/>
                </a:lnTo>
                <a:lnTo>
                  <a:pt x="2193556" y="2858859"/>
                </a:lnTo>
                <a:lnTo>
                  <a:pt x="2294064" y="2872346"/>
                </a:lnTo>
                <a:lnTo>
                  <a:pt x="2395004" y="2883992"/>
                </a:lnTo>
                <a:lnTo>
                  <a:pt x="2496350" y="2893720"/>
                </a:lnTo>
                <a:lnTo>
                  <a:pt x="2547175" y="2897835"/>
                </a:lnTo>
                <a:lnTo>
                  <a:pt x="2596426" y="2901251"/>
                </a:lnTo>
                <a:lnTo>
                  <a:pt x="2645753" y="2904071"/>
                </a:lnTo>
                <a:lnTo>
                  <a:pt x="2695143" y="2906255"/>
                </a:lnTo>
                <a:lnTo>
                  <a:pt x="2744609" y="2907817"/>
                </a:lnTo>
                <a:lnTo>
                  <a:pt x="2794127" y="2908757"/>
                </a:lnTo>
                <a:lnTo>
                  <a:pt x="2843707" y="2909062"/>
                </a:lnTo>
                <a:lnTo>
                  <a:pt x="2893326" y="2908744"/>
                </a:lnTo>
                <a:lnTo>
                  <a:pt x="2942983" y="2907792"/>
                </a:lnTo>
                <a:lnTo>
                  <a:pt x="2992666" y="2906191"/>
                </a:lnTo>
                <a:lnTo>
                  <a:pt x="3042386" y="2903956"/>
                </a:lnTo>
                <a:lnTo>
                  <a:pt x="3092119" y="2901086"/>
                </a:lnTo>
                <a:lnTo>
                  <a:pt x="3141853" y="2897568"/>
                </a:lnTo>
                <a:lnTo>
                  <a:pt x="3191599" y="2893390"/>
                </a:lnTo>
                <a:lnTo>
                  <a:pt x="3241344" y="2888577"/>
                </a:lnTo>
                <a:lnTo>
                  <a:pt x="3291078" y="2883103"/>
                </a:lnTo>
                <a:lnTo>
                  <a:pt x="3340785" y="2876969"/>
                </a:lnTo>
                <a:lnTo>
                  <a:pt x="3390481" y="2870187"/>
                </a:lnTo>
                <a:lnTo>
                  <a:pt x="3440138" y="2862732"/>
                </a:lnTo>
                <a:lnTo>
                  <a:pt x="3489769" y="2854617"/>
                </a:lnTo>
                <a:lnTo>
                  <a:pt x="3539350" y="2845841"/>
                </a:lnTo>
                <a:lnTo>
                  <a:pt x="3588880" y="2836392"/>
                </a:lnTo>
                <a:lnTo>
                  <a:pt x="3638346" y="2826270"/>
                </a:lnTo>
                <a:lnTo>
                  <a:pt x="3688511" y="2815336"/>
                </a:lnTo>
                <a:lnTo>
                  <a:pt x="3738549" y="2803842"/>
                </a:lnTo>
                <a:lnTo>
                  <a:pt x="3788460" y="2791777"/>
                </a:lnTo>
                <a:lnTo>
                  <a:pt x="3838232" y="2779191"/>
                </a:lnTo>
                <a:lnTo>
                  <a:pt x="3887889" y="2766098"/>
                </a:lnTo>
                <a:lnTo>
                  <a:pt x="3986822" y="2738501"/>
                </a:lnTo>
                <a:lnTo>
                  <a:pt x="4029583" y="2725763"/>
                </a:lnTo>
                <a:lnTo>
                  <a:pt x="4044619" y="2727617"/>
                </a:lnTo>
                <a:lnTo>
                  <a:pt x="4096258" y="2733446"/>
                </a:lnTo>
                <a:lnTo>
                  <a:pt x="4147832" y="2738704"/>
                </a:lnTo>
                <a:lnTo>
                  <a:pt x="4199331" y="2743390"/>
                </a:lnTo>
                <a:lnTo>
                  <a:pt x="4250753" y="2747505"/>
                </a:lnTo>
                <a:lnTo>
                  <a:pt x="4302074" y="2751048"/>
                </a:lnTo>
                <a:lnTo>
                  <a:pt x="4353293" y="2754007"/>
                </a:lnTo>
                <a:lnTo>
                  <a:pt x="4404398" y="2756370"/>
                </a:lnTo>
                <a:lnTo>
                  <a:pt x="4455376" y="2758148"/>
                </a:lnTo>
                <a:lnTo>
                  <a:pt x="4506239" y="2759341"/>
                </a:lnTo>
                <a:lnTo>
                  <a:pt x="4556950" y="2759926"/>
                </a:lnTo>
                <a:lnTo>
                  <a:pt x="4607509" y="2759913"/>
                </a:lnTo>
                <a:lnTo>
                  <a:pt x="4657928" y="2759303"/>
                </a:lnTo>
                <a:lnTo>
                  <a:pt x="4708169" y="2758071"/>
                </a:lnTo>
                <a:lnTo>
                  <a:pt x="4758233" y="2756243"/>
                </a:lnTo>
                <a:lnTo>
                  <a:pt x="4808105" y="2753791"/>
                </a:lnTo>
                <a:lnTo>
                  <a:pt x="4861611" y="2750502"/>
                </a:lnTo>
                <a:lnTo>
                  <a:pt x="4914836" y="2746616"/>
                </a:lnTo>
                <a:lnTo>
                  <a:pt x="4967770" y="2742146"/>
                </a:lnTo>
                <a:lnTo>
                  <a:pt x="5020449" y="2737142"/>
                </a:lnTo>
                <a:lnTo>
                  <a:pt x="5125034" y="2725597"/>
                </a:lnTo>
                <a:lnTo>
                  <a:pt x="5228666" y="2712212"/>
                </a:lnTo>
                <a:lnTo>
                  <a:pt x="5331434" y="2697226"/>
                </a:lnTo>
                <a:lnTo>
                  <a:pt x="5484101" y="2672245"/>
                </a:lnTo>
                <a:lnTo>
                  <a:pt x="5735269" y="2625826"/>
                </a:lnTo>
                <a:lnTo>
                  <a:pt x="6252222" y="2522778"/>
                </a:lnTo>
                <a:lnTo>
                  <a:pt x="6274016" y="2527973"/>
                </a:lnTo>
                <a:lnTo>
                  <a:pt x="6424841" y="2561221"/>
                </a:lnTo>
                <a:lnTo>
                  <a:pt x="6576060" y="2591981"/>
                </a:lnTo>
                <a:lnTo>
                  <a:pt x="6727596" y="2620022"/>
                </a:lnTo>
                <a:lnTo>
                  <a:pt x="6828752" y="2637078"/>
                </a:lnTo>
                <a:lnTo>
                  <a:pt x="6929996" y="2652750"/>
                </a:lnTo>
                <a:lnTo>
                  <a:pt x="7031304" y="2666949"/>
                </a:lnTo>
                <a:lnTo>
                  <a:pt x="7132637" y="2679623"/>
                </a:lnTo>
                <a:lnTo>
                  <a:pt x="7234644" y="2690698"/>
                </a:lnTo>
                <a:lnTo>
                  <a:pt x="7285914" y="2695498"/>
                </a:lnTo>
                <a:lnTo>
                  <a:pt x="7337120" y="2699728"/>
                </a:lnTo>
                <a:lnTo>
                  <a:pt x="7388263" y="2703423"/>
                </a:lnTo>
                <a:lnTo>
                  <a:pt x="7439342" y="2706547"/>
                </a:lnTo>
                <a:lnTo>
                  <a:pt x="7490320" y="2709126"/>
                </a:lnTo>
                <a:lnTo>
                  <a:pt x="7541209" y="2711132"/>
                </a:lnTo>
                <a:lnTo>
                  <a:pt x="7591996" y="2712580"/>
                </a:lnTo>
                <a:lnTo>
                  <a:pt x="7642669" y="2713456"/>
                </a:lnTo>
                <a:lnTo>
                  <a:pt x="7693215" y="2713774"/>
                </a:lnTo>
                <a:lnTo>
                  <a:pt x="7743622" y="2713507"/>
                </a:lnTo>
                <a:lnTo>
                  <a:pt x="7793901" y="2712656"/>
                </a:lnTo>
                <a:lnTo>
                  <a:pt x="7844028" y="2711234"/>
                </a:lnTo>
                <a:lnTo>
                  <a:pt x="7893990" y="2709227"/>
                </a:lnTo>
                <a:lnTo>
                  <a:pt x="7943786" y="2706624"/>
                </a:lnTo>
                <a:lnTo>
                  <a:pt x="7993405" y="2703449"/>
                </a:lnTo>
                <a:lnTo>
                  <a:pt x="8042834" y="2699664"/>
                </a:lnTo>
                <a:lnTo>
                  <a:pt x="8092072" y="2695295"/>
                </a:lnTo>
                <a:lnTo>
                  <a:pt x="8141106" y="2690317"/>
                </a:lnTo>
                <a:lnTo>
                  <a:pt x="8189925" y="2684742"/>
                </a:lnTo>
                <a:lnTo>
                  <a:pt x="8242249" y="2678112"/>
                </a:lnTo>
                <a:lnTo>
                  <a:pt x="8294268" y="2670886"/>
                </a:lnTo>
                <a:lnTo>
                  <a:pt x="8345983" y="2663113"/>
                </a:lnTo>
                <a:lnTo>
                  <a:pt x="8397405" y="2654820"/>
                </a:lnTo>
                <a:lnTo>
                  <a:pt x="8448548" y="2646019"/>
                </a:lnTo>
                <a:lnTo>
                  <a:pt x="8550034" y="2627033"/>
                </a:lnTo>
                <a:lnTo>
                  <a:pt x="8650529" y="2606383"/>
                </a:lnTo>
                <a:lnTo>
                  <a:pt x="8750135" y="2584310"/>
                </a:lnTo>
                <a:lnTo>
                  <a:pt x="8898039" y="2548991"/>
                </a:lnTo>
                <a:lnTo>
                  <a:pt x="9141308" y="2486126"/>
                </a:lnTo>
                <a:lnTo>
                  <a:pt x="9412465" y="2412987"/>
                </a:lnTo>
                <a:lnTo>
                  <a:pt x="9415869" y="2413330"/>
                </a:lnTo>
                <a:lnTo>
                  <a:pt x="9621152" y="2437650"/>
                </a:lnTo>
                <a:lnTo>
                  <a:pt x="10526954" y="2562390"/>
                </a:lnTo>
                <a:lnTo>
                  <a:pt x="10878528" y="2606103"/>
                </a:lnTo>
                <a:lnTo>
                  <a:pt x="11078909" y="2627045"/>
                </a:lnTo>
                <a:lnTo>
                  <a:pt x="11228845" y="2640165"/>
                </a:lnTo>
                <a:lnTo>
                  <a:pt x="11378413" y="2650667"/>
                </a:lnTo>
                <a:lnTo>
                  <a:pt x="11477892" y="2656027"/>
                </a:lnTo>
                <a:lnTo>
                  <a:pt x="11577168" y="2659964"/>
                </a:lnTo>
                <a:lnTo>
                  <a:pt x="11676215" y="2662364"/>
                </a:lnTo>
                <a:lnTo>
                  <a:pt x="11775021" y="2663113"/>
                </a:lnTo>
                <a:lnTo>
                  <a:pt x="11824322" y="2662834"/>
                </a:lnTo>
                <a:lnTo>
                  <a:pt x="11880342" y="2661945"/>
                </a:lnTo>
                <a:lnTo>
                  <a:pt x="11936108" y="2660421"/>
                </a:lnTo>
                <a:lnTo>
                  <a:pt x="11991607" y="2658262"/>
                </a:lnTo>
                <a:lnTo>
                  <a:pt x="12046826" y="2655443"/>
                </a:lnTo>
                <a:lnTo>
                  <a:pt x="12101703" y="2651950"/>
                </a:lnTo>
                <a:lnTo>
                  <a:pt x="12156250" y="2647785"/>
                </a:lnTo>
                <a:lnTo>
                  <a:pt x="12193194" y="2644470"/>
                </a:lnTo>
                <a:lnTo>
                  <a:pt x="12193194" y="2340470"/>
                </a:lnTo>
                <a:lnTo>
                  <a:pt x="12193194" y="1343113"/>
                </a:lnTo>
                <a:lnTo>
                  <a:pt x="12193194" y="12"/>
                </a:lnTo>
                <a:close/>
              </a:path>
            </a:pathLst>
          </a:custGeom>
          <a:solidFill>
            <a:srgbClr val="447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77530" y="3830777"/>
            <a:ext cx="107950" cy="821690"/>
          </a:xfrm>
          <a:custGeom>
            <a:avLst/>
            <a:gdLst/>
            <a:ahLst/>
            <a:cxnLst/>
            <a:rect l="l" t="t" r="r" b="b"/>
            <a:pathLst>
              <a:path w="107950" h="821689">
                <a:moveTo>
                  <a:pt x="107607" y="0"/>
                </a:moveTo>
                <a:lnTo>
                  <a:pt x="53809" y="0"/>
                </a:lnTo>
                <a:lnTo>
                  <a:pt x="53809" y="713740"/>
                </a:lnTo>
                <a:lnTo>
                  <a:pt x="0" y="713740"/>
                </a:lnTo>
                <a:lnTo>
                  <a:pt x="0" y="821690"/>
                </a:lnTo>
                <a:lnTo>
                  <a:pt x="107607" y="821690"/>
                </a:lnTo>
                <a:lnTo>
                  <a:pt x="107607" y="713740"/>
                </a:lnTo>
                <a:lnTo>
                  <a:pt x="107607" y="0"/>
                </a:lnTo>
                <a:close/>
              </a:path>
            </a:pathLst>
          </a:custGeom>
          <a:solidFill>
            <a:srgbClr val="FFE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1153" y="3776814"/>
            <a:ext cx="107950" cy="821690"/>
          </a:xfrm>
          <a:custGeom>
            <a:avLst/>
            <a:gdLst/>
            <a:ahLst/>
            <a:cxnLst/>
            <a:rect l="l" t="t" r="r" b="b"/>
            <a:pathLst>
              <a:path w="107950" h="821689">
                <a:moveTo>
                  <a:pt x="107619" y="0"/>
                </a:moveTo>
                <a:lnTo>
                  <a:pt x="0" y="0"/>
                </a:lnTo>
                <a:lnTo>
                  <a:pt x="0" y="107950"/>
                </a:lnTo>
                <a:lnTo>
                  <a:pt x="0" y="821690"/>
                </a:lnTo>
                <a:lnTo>
                  <a:pt x="53809" y="821690"/>
                </a:lnTo>
                <a:lnTo>
                  <a:pt x="53809" y="107950"/>
                </a:lnTo>
                <a:lnTo>
                  <a:pt x="107619" y="107950"/>
                </a:lnTo>
                <a:lnTo>
                  <a:pt x="107619" y="0"/>
                </a:lnTo>
                <a:close/>
              </a:path>
            </a:pathLst>
          </a:custGeom>
          <a:solidFill>
            <a:srgbClr val="BCA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4963" y="4599291"/>
            <a:ext cx="822960" cy="106045"/>
          </a:xfrm>
          <a:custGeom>
            <a:avLst/>
            <a:gdLst/>
            <a:ahLst/>
            <a:cxnLst/>
            <a:rect l="l" t="t" r="r" b="b"/>
            <a:pathLst>
              <a:path w="822960" h="106045">
                <a:moveTo>
                  <a:pt x="822566" y="53962"/>
                </a:moveTo>
                <a:lnTo>
                  <a:pt x="107619" y="53962"/>
                </a:lnTo>
                <a:lnTo>
                  <a:pt x="107619" y="0"/>
                </a:lnTo>
                <a:lnTo>
                  <a:pt x="0" y="0"/>
                </a:lnTo>
                <a:lnTo>
                  <a:pt x="0" y="53962"/>
                </a:lnTo>
                <a:lnTo>
                  <a:pt x="0" y="106032"/>
                </a:lnTo>
                <a:lnTo>
                  <a:pt x="822566" y="106032"/>
                </a:lnTo>
                <a:lnTo>
                  <a:pt x="822566" y="53962"/>
                </a:lnTo>
                <a:close/>
              </a:path>
            </a:pathLst>
          </a:custGeom>
          <a:solidFill>
            <a:srgbClr val="F69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62596" y="4544681"/>
            <a:ext cx="715010" cy="107950"/>
          </a:xfrm>
          <a:custGeom>
            <a:avLst/>
            <a:gdLst/>
            <a:ahLst/>
            <a:cxnLst/>
            <a:rect l="l" t="t" r="r" b="b"/>
            <a:pathLst>
              <a:path w="715010" h="107950">
                <a:moveTo>
                  <a:pt x="714933" y="0"/>
                </a:moveTo>
                <a:lnTo>
                  <a:pt x="661123" y="0"/>
                </a:lnTo>
                <a:lnTo>
                  <a:pt x="661123" y="54610"/>
                </a:lnTo>
                <a:lnTo>
                  <a:pt x="0" y="54610"/>
                </a:lnTo>
                <a:lnTo>
                  <a:pt x="0" y="107950"/>
                </a:lnTo>
                <a:lnTo>
                  <a:pt x="714933" y="107950"/>
                </a:lnTo>
                <a:lnTo>
                  <a:pt x="714933" y="54610"/>
                </a:lnTo>
                <a:lnTo>
                  <a:pt x="714933" y="0"/>
                </a:lnTo>
                <a:close/>
              </a:path>
            </a:pathLst>
          </a:custGeom>
          <a:solidFill>
            <a:srgbClr val="F26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54963" y="3884281"/>
            <a:ext cx="107950" cy="715010"/>
          </a:xfrm>
          <a:custGeom>
            <a:avLst/>
            <a:gdLst/>
            <a:ahLst/>
            <a:cxnLst/>
            <a:rect l="l" t="t" r="r" b="b"/>
            <a:pathLst>
              <a:path w="107950" h="715010">
                <a:moveTo>
                  <a:pt x="107632" y="660400"/>
                </a:moveTo>
                <a:lnTo>
                  <a:pt x="53822" y="660400"/>
                </a:lnTo>
                <a:lnTo>
                  <a:pt x="53822" y="0"/>
                </a:lnTo>
                <a:lnTo>
                  <a:pt x="0" y="0"/>
                </a:lnTo>
                <a:lnTo>
                  <a:pt x="0" y="660400"/>
                </a:lnTo>
                <a:lnTo>
                  <a:pt x="0" y="715010"/>
                </a:lnTo>
                <a:lnTo>
                  <a:pt x="107632" y="715010"/>
                </a:lnTo>
                <a:lnTo>
                  <a:pt x="107632" y="660400"/>
                </a:lnTo>
                <a:close/>
              </a:path>
            </a:pathLst>
          </a:custGeom>
          <a:solidFill>
            <a:srgbClr val="C7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2596" y="4544682"/>
            <a:ext cx="661670" cy="53975"/>
          </a:xfrm>
          <a:custGeom>
            <a:avLst/>
            <a:gdLst/>
            <a:ahLst/>
            <a:cxnLst/>
            <a:rect l="l" t="t" r="r" b="b"/>
            <a:pathLst>
              <a:path w="661669" h="53975">
                <a:moveTo>
                  <a:pt x="661123" y="0"/>
                </a:moveTo>
                <a:lnTo>
                  <a:pt x="0" y="0"/>
                </a:lnTo>
                <a:lnTo>
                  <a:pt x="0" y="53975"/>
                </a:lnTo>
                <a:lnTo>
                  <a:pt x="661123" y="53975"/>
                </a:lnTo>
                <a:lnTo>
                  <a:pt x="661123" y="0"/>
                </a:lnTo>
                <a:close/>
              </a:path>
            </a:pathLst>
          </a:custGeom>
          <a:solidFill>
            <a:srgbClr val="CA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08773" y="3722839"/>
            <a:ext cx="822960" cy="107950"/>
          </a:xfrm>
          <a:custGeom>
            <a:avLst/>
            <a:gdLst/>
            <a:ahLst/>
            <a:cxnLst/>
            <a:rect l="l" t="t" r="r" b="b"/>
            <a:pathLst>
              <a:path w="822960" h="107950">
                <a:moveTo>
                  <a:pt x="822566" y="0"/>
                </a:moveTo>
                <a:lnTo>
                  <a:pt x="0" y="0"/>
                </a:lnTo>
                <a:lnTo>
                  <a:pt x="0" y="53962"/>
                </a:lnTo>
                <a:lnTo>
                  <a:pt x="0" y="54610"/>
                </a:lnTo>
                <a:lnTo>
                  <a:pt x="714946" y="54610"/>
                </a:lnTo>
                <a:lnTo>
                  <a:pt x="714946" y="107950"/>
                </a:lnTo>
                <a:lnTo>
                  <a:pt x="822566" y="107950"/>
                </a:lnTo>
                <a:lnTo>
                  <a:pt x="822566" y="54610"/>
                </a:lnTo>
                <a:lnTo>
                  <a:pt x="822566" y="53962"/>
                </a:lnTo>
                <a:lnTo>
                  <a:pt x="822566" y="0"/>
                </a:lnTo>
                <a:close/>
              </a:path>
            </a:pathLst>
          </a:custGeom>
          <a:solidFill>
            <a:srgbClr val="F17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23720" y="3831411"/>
            <a:ext cx="107950" cy="713740"/>
          </a:xfrm>
          <a:custGeom>
            <a:avLst/>
            <a:gdLst/>
            <a:ahLst/>
            <a:cxnLst/>
            <a:rect l="l" t="t" r="r" b="b"/>
            <a:pathLst>
              <a:path w="107950" h="713739">
                <a:moveTo>
                  <a:pt x="107619" y="0"/>
                </a:moveTo>
                <a:lnTo>
                  <a:pt x="0" y="0"/>
                </a:lnTo>
                <a:lnTo>
                  <a:pt x="0" y="53340"/>
                </a:lnTo>
                <a:lnTo>
                  <a:pt x="53809" y="53340"/>
                </a:lnTo>
                <a:lnTo>
                  <a:pt x="53809" y="713740"/>
                </a:lnTo>
                <a:lnTo>
                  <a:pt x="107619" y="713740"/>
                </a:lnTo>
                <a:lnTo>
                  <a:pt x="107619" y="53340"/>
                </a:lnTo>
                <a:lnTo>
                  <a:pt x="107619" y="0"/>
                </a:lnTo>
                <a:close/>
              </a:path>
            </a:pathLst>
          </a:custGeom>
          <a:solidFill>
            <a:srgbClr val="F37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8786" y="3776801"/>
            <a:ext cx="715010" cy="107950"/>
          </a:xfrm>
          <a:custGeom>
            <a:avLst/>
            <a:gdLst/>
            <a:ahLst/>
            <a:cxnLst/>
            <a:rect l="l" t="t" r="r" b="b"/>
            <a:pathLst>
              <a:path w="715010" h="107950">
                <a:moveTo>
                  <a:pt x="714933" y="0"/>
                </a:moveTo>
                <a:lnTo>
                  <a:pt x="0" y="0"/>
                </a:lnTo>
                <a:lnTo>
                  <a:pt x="0" y="53975"/>
                </a:lnTo>
                <a:lnTo>
                  <a:pt x="0" y="54610"/>
                </a:lnTo>
                <a:lnTo>
                  <a:pt x="0" y="107950"/>
                </a:lnTo>
                <a:lnTo>
                  <a:pt x="53809" y="107950"/>
                </a:lnTo>
                <a:lnTo>
                  <a:pt x="53809" y="54610"/>
                </a:lnTo>
                <a:lnTo>
                  <a:pt x="714933" y="54610"/>
                </a:lnTo>
                <a:lnTo>
                  <a:pt x="714933" y="53975"/>
                </a:lnTo>
                <a:lnTo>
                  <a:pt x="714933" y="0"/>
                </a:lnTo>
                <a:close/>
              </a:path>
            </a:pathLst>
          </a:custGeom>
          <a:solidFill>
            <a:srgbClr val="AA5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62596" y="3830777"/>
            <a:ext cx="661670" cy="53975"/>
          </a:xfrm>
          <a:custGeom>
            <a:avLst/>
            <a:gdLst/>
            <a:ahLst/>
            <a:cxnLst/>
            <a:rect l="l" t="t" r="r" b="b"/>
            <a:pathLst>
              <a:path w="661669" h="53975">
                <a:moveTo>
                  <a:pt x="661123" y="0"/>
                </a:moveTo>
                <a:lnTo>
                  <a:pt x="0" y="0"/>
                </a:lnTo>
                <a:lnTo>
                  <a:pt x="0" y="53975"/>
                </a:lnTo>
                <a:lnTo>
                  <a:pt x="661123" y="53975"/>
                </a:lnTo>
                <a:lnTo>
                  <a:pt x="661123" y="0"/>
                </a:lnTo>
                <a:close/>
              </a:path>
            </a:pathLst>
          </a:custGeom>
          <a:solidFill>
            <a:srgbClr val="AE2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23720" y="3884752"/>
            <a:ext cx="53975" cy="660400"/>
          </a:xfrm>
          <a:custGeom>
            <a:avLst/>
            <a:gdLst/>
            <a:ahLst/>
            <a:cxnLst/>
            <a:rect l="l" t="t" r="r" b="b"/>
            <a:pathLst>
              <a:path w="53975" h="660400">
                <a:moveTo>
                  <a:pt x="53809" y="0"/>
                </a:moveTo>
                <a:lnTo>
                  <a:pt x="0" y="0"/>
                </a:lnTo>
                <a:lnTo>
                  <a:pt x="0" y="659930"/>
                </a:lnTo>
                <a:lnTo>
                  <a:pt x="53809" y="659930"/>
                </a:lnTo>
                <a:lnTo>
                  <a:pt x="53809" y="0"/>
                </a:lnTo>
                <a:close/>
              </a:path>
            </a:pathLst>
          </a:custGeom>
          <a:solidFill>
            <a:srgbClr val="EF4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08786" y="3884752"/>
            <a:ext cx="53975" cy="660400"/>
          </a:xfrm>
          <a:custGeom>
            <a:avLst/>
            <a:gdLst/>
            <a:ahLst/>
            <a:cxnLst/>
            <a:rect l="l" t="t" r="r" b="b"/>
            <a:pathLst>
              <a:path w="53975" h="660400">
                <a:moveTo>
                  <a:pt x="53809" y="0"/>
                </a:moveTo>
                <a:lnTo>
                  <a:pt x="0" y="0"/>
                </a:lnTo>
                <a:lnTo>
                  <a:pt x="0" y="659930"/>
                </a:lnTo>
                <a:lnTo>
                  <a:pt x="53809" y="659930"/>
                </a:lnTo>
                <a:lnTo>
                  <a:pt x="53809" y="0"/>
                </a:lnTo>
                <a:close/>
              </a:path>
            </a:pathLst>
          </a:custGeom>
          <a:solidFill>
            <a:srgbClr val="B62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62596" y="3884752"/>
            <a:ext cx="661670" cy="660400"/>
          </a:xfrm>
          <a:custGeom>
            <a:avLst/>
            <a:gdLst/>
            <a:ahLst/>
            <a:cxnLst/>
            <a:rect l="l" t="t" r="r" b="b"/>
            <a:pathLst>
              <a:path w="661669" h="660400">
                <a:moveTo>
                  <a:pt x="661123" y="0"/>
                </a:moveTo>
                <a:lnTo>
                  <a:pt x="0" y="0"/>
                </a:lnTo>
                <a:lnTo>
                  <a:pt x="0" y="659930"/>
                </a:lnTo>
                <a:lnTo>
                  <a:pt x="661123" y="659930"/>
                </a:lnTo>
                <a:lnTo>
                  <a:pt x="661123" y="0"/>
                </a:lnTo>
                <a:close/>
              </a:path>
            </a:pathLst>
          </a:custGeom>
          <a:solidFill>
            <a:srgbClr val="C61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03858" y="3919562"/>
            <a:ext cx="588010" cy="351790"/>
          </a:xfrm>
          <a:custGeom>
            <a:avLst/>
            <a:gdLst/>
            <a:ahLst/>
            <a:cxnLst/>
            <a:rect l="l" t="t" r="r" b="b"/>
            <a:pathLst>
              <a:path w="588010" h="351789">
                <a:moveTo>
                  <a:pt x="66776" y="300863"/>
                </a:moveTo>
                <a:lnTo>
                  <a:pt x="66611" y="300863"/>
                </a:lnTo>
                <a:lnTo>
                  <a:pt x="66611" y="298323"/>
                </a:lnTo>
                <a:lnTo>
                  <a:pt x="16789" y="298323"/>
                </a:lnTo>
                <a:lnTo>
                  <a:pt x="16789" y="190373"/>
                </a:lnTo>
                <a:lnTo>
                  <a:pt x="685" y="190373"/>
                </a:lnTo>
                <a:lnTo>
                  <a:pt x="685" y="298323"/>
                </a:lnTo>
                <a:lnTo>
                  <a:pt x="685" y="300863"/>
                </a:lnTo>
                <a:lnTo>
                  <a:pt x="685" y="309753"/>
                </a:lnTo>
                <a:lnTo>
                  <a:pt x="685" y="311023"/>
                </a:lnTo>
                <a:lnTo>
                  <a:pt x="1028" y="311023"/>
                </a:lnTo>
                <a:lnTo>
                  <a:pt x="1028" y="312293"/>
                </a:lnTo>
                <a:lnTo>
                  <a:pt x="66535" y="312293"/>
                </a:lnTo>
                <a:lnTo>
                  <a:pt x="66535" y="311023"/>
                </a:lnTo>
                <a:lnTo>
                  <a:pt x="66763" y="311023"/>
                </a:lnTo>
                <a:lnTo>
                  <a:pt x="66763" y="309753"/>
                </a:lnTo>
                <a:lnTo>
                  <a:pt x="66776" y="300863"/>
                </a:lnTo>
                <a:close/>
              </a:path>
              <a:path w="588010" h="351789">
                <a:moveTo>
                  <a:pt x="89141" y="7277"/>
                </a:moveTo>
                <a:lnTo>
                  <a:pt x="86931" y="6769"/>
                </a:lnTo>
                <a:lnTo>
                  <a:pt x="76771" y="6769"/>
                </a:lnTo>
                <a:lnTo>
                  <a:pt x="74561" y="7277"/>
                </a:lnTo>
                <a:lnTo>
                  <a:pt x="74561" y="102704"/>
                </a:lnTo>
                <a:lnTo>
                  <a:pt x="17119" y="7277"/>
                </a:lnTo>
                <a:lnTo>
                  <a:pt x="15938" y="6769"/>
                </a:lnTo>
                <a:lnTo>
                  <a:pt x="8813" y="6769"/>
                </a:lnTo>
                <a:lnTo>
                  <a:pt x="1689" y="6769"/>
                </a:lnTo>
                <a:lnTo>
                  <a:pt x="0" y="7112"/>
                </a:lnTo>
                <a:lnTo>
                  <a:pt x="0" y="128079"/>
                </a:lnTo>
                <a:lnTo>
                  <a:pt x="2209" y="128587"/>
                </a:lnTo>
                <a:lnTo>
                  <a:pt x="12369" y="128587"/>
                </a:lnTo>
                <a:lnTo>
                  <a:pt x="14579" y="128079"/>
                </a:lnTo>
                <a:lnTo>
                  <a:pt x="14579" y="32829"/>
                </a:lnTo>
                <a:lnTo>
                  <a:pt x="72351" y="128079"/>
                </a:lnTo>
                <a:lnTo>
                  <a:pt x="73545" y="128587"/>
                </a:lnTo>
                <a:lnTo>
                  <a:pt x="87439" y="128587"/>
                </a:lnTo>
                <a:lnTo>
                  <a:pt x="89141" y="128244"/>
                </a:lnTo>
                <a:lnTo>
                  <a:pt x="89141" y="7277"/>
                </a:lnTo>
                <a:close/>
              </a:path>
              <a:path w="588010" h="351789">
                <a:moveTo>
                  <a:pt x="93802" y="223532"/>
                </a:moveTo>
                <a:lnTo>
                  <a:pt x="93675" y="222859"/>
                </a:lnTo>
                <a:lnTo>
                  <a:pt x="79095" y="222859"/>
                </a:lnTo>
                <a:lnTo>
                  <a:pt x="78587" y="223532"/>
                </a:lnTo>
                <a:lnTo>
                  <a:pt x="78587" y="311505"/>
                </a:lnTo>
                <a:lnTo>
                  <a:pt x="79095" y="312178"/>
                </a:lnTo>
                <a:lnTo>
                  <a:pt x="93675" y="312178"/>
                </a:lnTo>
                <a:lnTo>
                  <a:pt x="93802" y="311505"/>
                </a:lnTo>
                <a:lnTo>
                  <a:pt x="93802" y="223532"/>
                </a:lnTo>
                <a:close/>
              </a:path>
              <a:path w="588010" h="351789">
                <a:moveTo>
                  <a:pt x="96888" y="189522"/>
                </a:moveTo>
                <a:lnTo>
                  <a:pt x="92138" y="184785"/>
                </a:lnTo>
                <a:lnTo>
                  <a:pt x="80276" y="184785"/>
                </a:lnTo>
                <a:lnTo>
                  <a:pt x="75539" y="189522"/>
                </a:lnTo>
                <a:lnTo>
                  <a:pt x="75539" y="201371"/>
                </a:lnTo>
                <a:lnTo>
                  <a:pt x="80276" y="206108"/>
                </a:lnTo>
                <a:lnTo>
                  <a:pt x="92138" y="206108"/>
                </a:lnTo>
                <a:lnTo>
                  <a:pt x="96888" y="201371"/>
                </a:lnTo>
                <a:lnTo>
                  <a:pt x="96888" y="189522"/>
                </a:lnTo>
                <a:close/>
              </a:path>
              <a:path w="588010" h="351789">
                <a:moveTo>
                  <a:pt x="159346" y="307797"/>
                </a:moveTo>
                <a:lnTo>
                  <a:pt x="157137" y="298818"/>
                </a:lnTo>
                <a:lnTo>
                  <a:pt x="156629" y="298145"/>
                </a:lnTo>
                <a:lnTo>
                  <a:pt x="147307" y="300850"/>
                </a:lnTo>
                <a:lnTo>
                  <a:pt x="139509" y="300850"/>
                </a:lnTo>
                <a:lnTo>
                  <a:pt x="136639" y="299834"/>
                </a:lnTo>
                <a:lnTo>
                  <a:pt x="132562" y="295440"/>
                </a:lnTo>
                <a:lnTo>
                  <a:pt x="132067" y="291211"/>
                </a:lnTo>
                <a:lnTo>
                  <a:pt x="132067" y="234861"/>
                </a:lnTo>
                <a:lnTo>
                  <a:pt x="154597" y="234861"/>
                </a:lnTo>
                <a:lnTo>
                  <a:pt x="154940" y="234022"/>
                </a:lnTo>
                <a:lnTo>
                  <a:pt x="154940" y="223697"/>
                </a:lnTo>
                <a:lnTo>
                  <a:pt x="154597" y="222859"/>
                </a:lnTo>
                <a:lnTo>
                  <a:pt x="132067" y="222859"/>
                </a:lnTo>
                <a:lnTo>
                  <a:pt x="132067" y="199847"/>
                </a:lnTo>
                <a:lnTo>
                  <a:pt x="131889" y="197815"/>
                </a:lnTo>
                <a:lnTo>
                  <a:pt x="125107" y="197815"/>
                </a:lnTo>
                <a:lnTo>
                  <a:pt x="117322" y="197815"/>
                </a:lnTo>
                <a:lnTo>
                  <a:pt x="116801" y="198488"/>
                </a:lnTo>
                <a:lnTo>
                  <a:pt x="116801" y="222859"/>
                </a:lnTo>
                <a:lnTo>
                  <a:pt x="104940" y="222859"/>
                </a:lnTo>
                <a:lnTo>
                  <a:pt x="104597" y="223697"/>
                </a:lnTo>
                <a:lnTo>
                  <a:pt x="104597" y="234022"/>
                </a:lnTo>
                <a:lnTo>
                  <a:pt x="104940" y="234861"/>
                </a:lnTo>
                <a:lnTo>
                  <a:pt x="116801" y="234861"/>
                </a:lnTo>
                <a:lnTo>
                  <a:pt x="116801" y="297294"/>
                </a:lnTo>
                <a:lnTo>
                  <a:pt x="118338" y="303733"/>
                </a:lnTo>
                <a:lnTo>
                  <a:pt x="126974" y="311835"/>
                </a:lnTo>
                <a:lnTo>
                  <a:pt x="132562" y="313880"/>
                </a:lnTo>
                <a:lnTo>
                  <a:pt x="146469" y="313880"/>
                </a:lnTo>
                <a:lnTo>
                  <a:pt x="153746" y="312369"/>
                </a:lnTo>
                <a:lnTo>
                  <a:pt x="159346" y="308800"/>
                </a:lnTo>
                <a:lnTo>
                  <a:pt x="159346" y="307797"/>
                </a:lnTo>
                <a:close/>
              </a:path>
              <a:path w="588010" h="351789">
                <a:moveTo>
                  <a:pt x="181190" y="126555"/>
                </a:moveTo>
                <a:lnTo>
                  <a:pt x="180047" y="96329"/>
                </a:lnTo>
                <a:lnTo>
                  <a:pt x="180174" y="51269"/>
                </a:lnTo>
                <a:lnTo>
                  <a:pt x="180225" y="48399"/>
                </a:lnTo>
                <a:lnTo>
                  <a:pt x="180327" y="39928"/>
                </a:lnTo>
                <a:lnTo>
                  <a:pt x="180162" y="39255"/>
                </a:lnTo>
                <a:lnTo>
                  <a:pt x="167449" y="39255"/>
                </a:lnTo>
                <a:lnTo>
                  <a:pt x="167284" y="41287"/>
                </a:lnTo>
                <a:lnTo>
                  <a:pt x="166446" y="48399"/>
                </a:lnTo>
                <a:lnTo>
                  <a:pt x="164744" y="46228"/>
                </a:lnTo>
                <a:lnTo>
                  <a:pt x="164744" y="62776"/>
                </a:lnTo>
                <a:lnTo>
                  <a:pt x="164731" y="101561"/>
                </a:lnTo>
                <a:lnTo>
                  <a:pt x="164071" y="106260"/>
                </a:lnTo>
                <a:lnTo>
                  <a:pt x="160502" y="110147"/>
                </a:lnTo>
                <a:lnTo>
                  <a:pt x="155943" y="115049"/>
                </a:lnTo>
                <a:lnTo>
                  <a:pt x="149161" y="116751"/>
                </a:lnTo>
                <a:lnTo>
                  <a:pt x="143560" y="116751"/>
                </a:lnTo>
                <a:lnTo>
                  <a:pt x="132600" y="113969"/>
                </a:lnTo>
                <a:lnTo>
                  <a:pt x="125488" y="106641"/>
                </a:lnTo>
                <a:lnTo>
                  <a:pt x="121666" y="96329"/>
                </a:lnTo>
                <a:lnTo>
                  <a:pt x="120523" y="84594"/>
                </a:lnTo>
                <a:lnTo>
                  <a:pt x="122186" y="70827"/>
                </a:lnTo>
                <a:lnTo>
                  <a:pt x="127038" y="60312"/>
                </a:lnTo>
                <a:lnTo>
                  <a:pt x="134810" y="53619"/>
                </a:lnTo>
                <a:lnTo>
                  <a:pt x="145249" y="51269"/>
                </a:lnTo>
                <a:lnTo>
                  <a:pt x="153225" y="51269"/>
                </a:lnTo>
                <a:lnTo>
                  <a:pt x="160845" y="56680"/>
                </a:lnTo>
                <a:lnTo>
                  <a:pt x="164744" y="62776"/>
                </a:lnTo>
                <a:lnTo>
                  <a:pt x="164744" y="46228"/>
                </a:lnTo>
                <a:lnTo>
                  <a:pt x="161696" y="42303"/>
                </a:lnTo>
                <a:lnTo>
                  <a:pt x="153733" y="37566"/>
                </a:lnTo>
                <a:lnTo>
                  <a:pt x="143560" y="37566"/>
                </a:lnTo>
                <a:lnTo>
                  <a:pt x="128028" y="40982"/>
                </a:lnTo>
                <a:lnTo>
                  <a:pt x="115684" y="50660"/>
                </a:lnTo>
                <a:lnTo>
                  <a:pt x="107530" y="65760"/>
                </a:lnTo>
                <a:lnTo>
                  <a:pt x="104584" y="85445"/>
                </a:lnTo>
                <a:lnTo>
                  <a:pt x="106768" y="102730"/>
                </a:lnTo>
                <a:lnTo>
                  <a:pt x="113436" y="117005"/>
                </a:lnTo>
                <a:lnTo>
                  <a:pt x="124752" y="126707"/>
                </a:lnTo>
                <a:lnTo>
                  <a:pt x="140855" y="130289"/>
                </a:lnTo>
                <a:lnTo>
                  <a:pt x="148818" y="129425"/>
                </a:lnTo>
                <a:lnTo>
                  <a:pt x="155994" y="127012"/>
                </a:lnTo>
                <a:lnTo>
                  <a:pt x="162128" y="123367"/>
                </a:lnTo>
                <a:lnTo>
                  <a:pt x="166954" y="118783"/>
                </a:lnTo>
                <a:lnTo>
                  <a:pt x="168021" y="127012"/>
                </a:lnTo>
                <a:lnTo>
                  <a:pt x="168135" y="128079"/>
                </a:lnTo>
                <a:lnTo>
                  <a:pt x="169151" y="128587"/>
                </a:lnTo>
                <a:lnTo>
                  <a:pt x="180327" y="128587"/>
                </a:lnTo>
                <a:lnTo>
                  <a:pt x="181190" y="127914"/>
                </a:lnTo>
                <a:lnTo>
                  <a:pt x="181190" y="126555"/>
                </a:lnTo>
                <a:close/>
              </a:path>
              <a:path w="588010" h="351789">
                <a:moveTo>
                  <a:pt x="240131" y="266839"/>
                </a:moveTo>
                <a:lnTo>
                  <a:pt x="239839" y="260413"/>
                </a:lnTo>
                <a:lnTo>
                  <a:pt x="239801" y="259499"/>
                </a:lnTo>
                <a:lnTo>
                  <a:pt x="238798" y="252476"/>
                </a:lnTo>
                <a:lnTo>
                  <a:pt x="224548" y="227965"/>
                </a:lnTo>
                <a:lnTo>
                  <a:pt x="224548" y="260413"/>
                </a:lnTo>
                <a:lnTo>
                  <a:pt x="179298" y="260413"/>
                </a:lnTo>
                <a:lnTo>
                  <a:pt x="182372" y="249097"/>
                </a:lnTo>
                <a:lnTo>
                  <a:pt x="187744" y="241198"/>
                </a:lnTo>
                <a:lnTo>
                  <a:pt x="194995" y="236550"/>
                </a:lnTo>
                <a:lnTo>
                  <a:pt x="203708" y="235038"/>
                </a:lnTo>
                <a:lnTo>
                  <a:pt x="212940" y="237223"/>
                </a:lnTo>
                <a:lnTo>
                  <a:pt x="219392" y="242963"/>
                </a:lnTo>
                <a:lnTo>
                  <a:pt x="223215" y="251091"/>
                </a:lnTo>
                <a:lnTo>
                  <a:pt x="224548" y="260413"/>
                </a:lnTo>
                <a:lnTo>
                  <a:pt x="224548" y="227965"/>
                </a:lnTo>
                <a:lnTo>
                  <a:pt x="222592" y="226275"/>
                </a:lnTo>
                <a:lnTo>
                  <a:pt x="213944" y="222491"/>
                </a:lnTo>
                <a:lnTo>
                  <a:pt x="203530" y="221157"/>
                </a:lnTo>
                <a:lnTo>
                  <a:pt x="186588" y="224726"/>
                </a:lnTo>
                <a:lnTo>
                  <a:pt x="173774" y="234696"/>
                </a:lnTo>
                <a:lnTo>
                  <a:pt x="165671" y="249999"/>
                </a:lnTo>
                <a:lnTo>
                  <a:pt x="162852" y="269544"/>
                </a:lnTo>
                <a:lnTo>
                  <a:pt x="165468" y="287959"/>
                </a:lnTo>
                <a:lnTo>
                  <a:pt x="173316" y="301917"/>
                </a:lnTo>
                <a:lnTo>
                  <a:pt x="186296" y="310769"/>
                </a:lnTo>
                <a:lnTo>
                  <a:pt x="204368" y="313867"/>
                </a:lnTo>
                <a:lnTo>
                  <a:pt x="212737" y="313372"/>
                </a:lnTo>
                <a:lnTo>
                  <a:pt x="236575" y="304241"/>
                </a:lnTo>
                <a:lnTo>
                  <a:pt x="234784" y="299999"/>
                </a:lnTo>
                <a:lnTo>
                  <a:pt x="233857" y="297802"/>
                </a:lnTo>
                <a:lnTo>
                  <a:pt x="232168" y="293573"/>
                </a:lnTo>
                <a:lnTo>
                  <a:pt x="231152" y="293916"/>
                </a:lnTo>
                <a:lnTo>
                  <a:pt x="229628" y="294589"/>
                </a:lnTo>
                <a:lnTo>
                  <a:pt x="221500" y="298310"/>
                </a:lnTo>
                <a:lnTo>
                  <a:pt x="214376" y="299999"/>
                </a:lnTo>
                <a:lnTo>
                  <a:pt x="198450" y="299999"/>
                </a:lnTo>
                <a:lnTo>
                  <a:pt x="191833" y="297980"/>
                </a:lnTo>
                <a:lnTo>
                  <a:pt x="187261" y="293916"/>
                </a:lnTo>
                <a:lnTo>
                  <a:pt x="182016" y="289509"/>
                </a:lnTo>
                <a:lnTo>
                  <a:pt x="179298" y="282244"/>
                </a:lnTo>
                <a:lnTo>
                  <a:pt x="178790" y="272935"/>
                </a:lnTo>
                <a:lnTo>
                  <a:pt x="239788" y="272935"/>
                </a:lnTo>
                <a:lnTo>
                  <a:pt x="240131" y="271919"/>
                </a:lnTo>
                <a:lnTo>
                  <a:pt x="240131" y="266839"/>
                </a:lnTo>
                <a:close/>
              </a:path>
              <a:path w="588010" h="351789">
                <a:moveTo>
                  <a:pt x="246024" y="124193"/>
                </a:moveTo>
                <a:lnTo>
                  <a:pt x="243827" y="115227"/>
                </a:lnTo>
                <a:lnTo>
                  <a:pt x="243306" y="114554"/>
                </a:lnTo>
                <a:lnTo>
                  <a:pt x="233997" y="117259"/>
                </a:lnTo>
                <a:lnTo>
                  <a:pt x="226199" y="117259"/>
                </a:lnTo>
                <a:lnTo>
                  <a:pt x="223316" y="116243"/>
                </a:lnTo>
                <a:lnTo>
                  <a:pt x="219252" y="111848"/>
                </a:lnTo>
                <a:lnTo>
                  <a:pt x="218744" y="107619"/>
                </a:lnTo>
                <a:lnTo>
                  <a:pt x="218744" y="51269"/>
                </a:lnTo>
                <a:lnTo>
                  <a:pt x="241287" y="51269"/>
                </a:lnTo>
                <a:lnTo>
                  <a:pt x="241617" y="50431"/>
                </a:lnTo>
                <a:lnTo>
                  <a:pt x="241617" y="40106"/>
                </a:lnTo>
                <a:lnTo>
                  <a:pt x="241287" y="39255"/>
                </a:lnTo>
                <a:lnTo>
                  <a:pt x="218744" y="39255"/>
                </a:lnTo>
                <a:lnTo>
                  <a:pt x="218744" y="16256"/>
                </a:lnTo>
                <a:lnTo>
                  <a:pt x="218579" y="14224"/>
                </a:lnTo>
                <a:lnTo>
                  <a:pt x="211797" y="14224"/>
                </a:lnTo>
                <a:lnTo>
                  <a:pt x="204012" y="14224"/>
                </a:lnTo>
                <a:lnTo>
                  <a:pt x="203492" y="14897"/>
                </a:lnTo>
                <a:lnTo>
                  <a:pt x="203492" y="39255"/>
                </a:lnTo>
                <a:lnTo>
                  <a:pt x="191630" y="39255"/>
                </a:lnTo>
                <a:lnTo>
                  <a:pt x="191287" y="40106"/>
                </a:lnTo>
                <a:lnTo>
                  <a:pt x="191287" y="50431"/>
                </a:lnTo>
                <a:lnTo>
                  <a:pt x="191630" y="51269"/>
                </a:lnTo>
                <a:lnTo>
                  <a:pt x="203492" y="51269"/>
                </a:lnTo>
                <a:lnTo>
                  <a:pt x="203492" y="113703"/>
                </a:lnTo>
                <a:lnTo>
                  <a:pt x="205016" y="120142"/>
                </a:lnTo>
                <a:lnTo>
                  <a:pt x="213664" y="128257"/>
                </a:lnTo>
                <a:lnTo>
                  <a:pt x="219252" y="130289"/>
                </a:lnTo>
                <a:lnTo>
                  <a:pt x="233146" y="130289"/>
                </a:lnTo>
                <a:lnTo>
                  <a:pt x="240436" y="128765"/>
                </a:lnTo>
                <a:lnTo>
                  <a:pt x="246024" y="125209"/>
                </a:lnTo>
                <a:lnTo>
                  <a:pt x="246024" y="124193"/>
                </a:lnTo>
                <a:close/>
              </a:path>
              <a:path w="588010" h="351789">
                <a:moveTo>
                  <a:pt x="271538" y="39941"/>
                </a:moveTo>
                <a:lnTo>
                  <a:pt x="271399" y="39255"/>
                </a:lnTo>
                <a:lnTo>
                  <a:pt x="256832" y="39255"/>
                </a:lnTo>
                <a:lnTo>
                  <a:pt x="256311" y="39941"/>
                </a:lnTo>
                <a:lnTo>
                  <a:pt x="256311" y="127927"/>
                </a:lnTo>
                <a:lnTo>
                  <a:pt x="256832" y="128600"/>
                </a:lnTo>
                <a:lnTo>
                  <a:pt x="271399" y="128600"/>
                </a:lnTo>
                <a:lnTo>
                  <a:pt x="271526" y="127927"/>
                </a:lnTo>
                <a:lnTo>
                  <a:pt x="271538" y="39941"/>
                </a:lnTo>
                <a:close/>
              </a:path>
              <a:path w="588010" h="351789">
                <a:moveTo>
                  <a:pt x="274624" y="5930"/>
                </a:moveTo>
                <a:lnTo>
                  <a:pt x="269875" y="1193"/>
                </a:lnTo>
                <a:lnTo>
                  <a:pt x="258013" y="1193"/>
                </a:lnTo>
                <a:lnTo>
                  <a:pt x="253263" y="5930"/>
                </a:lnTo>
                <a:lnTo>
                  <a:pt x="253263" y="17780"/>
                </a:lnTo>
                <a:lnTo>
                  <a:pt x="258013" y="22517"/>
                </a:lnTo>
                <a:lnTo>
                  <a:pt x="269875" y="22517"/>
                </a:lnTo>
                <a:lnTo>
                  <a:pt x="274624" y="17780"/>
                </a:lnTo>
                <a:lnTo>
                  <a:pt x="274624" y="5930"/>
                </a:lnTo>
                <a:close/>
              </a:path>
              <a:path w="588010" h="351789">
                <a:moveTo>
                  <a:pt x="298945" y="223024"/>
                </a:moveTo>
                <a:lnTo>
                  <a:pt x="298780" y="222516"/>
                </a:lnTo>
                <a:lnTo>
                  <a:pt x="295224" y="221843"/>
                </a:lnTo>
                <a:lnTo>
                  <a:pt x="293700" y="221843"/>
                </a:lnTo>
                <a:lnTo>
                  <a:pt x="286956" y="223037"/>
                </a:lnTo>
                <a:lnTo>
                  <a:pt x="280377" y="226745"/>
                </a:lnTo>
                <a:lnTo>
                  <a:pt x="274281" y="233121"/>
                </a:lnTo>
                <a:lnTo>
                  <a:pt x="268960" y="242316"/>
                </a:lnTo>
                <a:lnTo>
                  <a:pt x="268617" y="223367"/>
                </a:lnTo>
                <a:lnTo>
                  <a:pt x="267766" y="222859"/>
                </a:lnTo>
                <a:lnTo>
                  <a:pt x="261670" y="222859"/>
                </a:lnTo>
                <a:lnTo>
                  <a:pt x="254381" y="222859"/>
                </a:lnTo>
                <a:lnTo>
                  <a:pt x="253873" y="223532"/>
                </a:lnTo>
                <a:lnTo>
                  <a:pt x="254165" y="243890"/>
                </a:lnTo>
                <a:lnTo>
                  <a:pt x="254215" y="311505"/>
                </a:lnTo>
                <a:lnTo>
                  <a:pt x="254723" y="312178"/>
                </a:lnTo>
                <a:lnTo>
                  <a:pt x="269303" y="312178"/>
                </a:lnTo>
                <a:lnTo>
                  <a:pt x="269468" y="311340"/>
                </a:lnTo>
                <a:lnTo>
                  <a:pt x="269633" y="270408"/>
                </a:lnTo>
                <a:lnTo>
                  <a:pt x="270319" y="259740"/>
                </a:lnTo>
                <a:lnTo>
                  <a:pt x="297091" y="235724"/>
                </a:lnTo>
                <a:lnTo>
                  <a:pt x="298780" y="235724"/>
                </a:lnTo>
                <a:lnTo>
                  <a:pt x="298945" y="234365"/>
                </a:lnTo>
                <a:lnTo>
                  <a:pt x="298945" y="223024"/>
                </a:lnTo>
                <a:close/>
              </a:path>
              <a:path w="588010" h="351789">
                <a:moveTo>
                  <a:pt x="366560" y="81902"/>
                </a:moveTo>
                <a:lnTo>
                  <a:pt x="365658" y="70624"/>
                </a:lnTo>
                <a:lnTo>
                  <a:pt x="363054" y="60782"/>
                </a:lnTo>
                <a:lnTo>
                  <a:pt x="358851" y="52527"/>
                </a:lnTo>
                <a:lnTo>
                  <a:pt x="357606" y="51104"/>
                </a:lnTo>
                <a:lnTo>
                  <a:pt x="353174" y="46024"/>
                </a:lnTo>
                <a:lnTo>
                  <a:pt x="350634" y="44208"/>
                </a:lnTo>
                <a:lnTo>
                  <a:pt x="350634" y="83070"/>
                </a:lnTo>
                <a:lnTo>
                  <a:pt x="348538" y="98539"/>
                </a:lnTo>
                <a:lnTo>
                  <a:pt x="342925" y="108978"/>
                </a:lnTo>
                <a:lnTo>
                  <a:pt x="334759" y="114884"/>
                </a:lnTo>
                <a:lnTo>
                  <a:pt x="325043" y="116738"/>
                </a:lnTo>
                <a:lnTo>
                  <a:pt x="313575" y="113880"/>
                </a:lnTo>
                <a:lnTo>
                  <a:pt x="306336" y="106464"/>
                </a:lnTo>
                <a:lnTo>
                  <a:pt x="302577" y="96189"/>
                </a:lnTo>
                <a:lnTo>
                  <a:pt x="301485" y="84772"/>
                </a:lnTo>
                <a:lnTo>
                  <a:pt x="303580" y="69303"/>
                </a:lnTo>
                <a:lnTo>
                  <a:pt x="309206" y="58864"/>
                </a:lnTo>
                <a:lnTo>
                  <a:pt x="317360" y="52959"/>
                </a:lnTo>
                <a:lnTo>
                  <a:pt x="327075" y="51104"/>
                </a:lnTo>
                <a:lnTo>
                  <a:pt x="338556" y="53962"/>
                </a:lnTo>
                <a:lnTo>
                  <a:pt x="345782" y="61379"/>
                </a:lnTo>
                <a:lnTo>
                  <a:pt x="349554" y="71653"/>
                </a:lnTo>
                <a:lnTo>
                  <a:pt x="350634" y="83070"/>
                </a:lnTo>
                <a:lnTo>
                  <a:pt x="350634" y="44208"/>
                </a:lnTo>
                <a:lnTo>
                  <a:pt x="347954" y="42278"/>
                </a:lnTo>
                <a:lnTo>
                  <a:pt x="341934" y="39636"/>
                </a:lnTo>
                <a:lnTo>
                  <a:pt x="335191" y="38074"/>
                </a:lnTo>
                <a:lnTo>
                  <a:pt x="327761" y="37566"/>
                </a:lnTo>
                <a:lnTo>
                  <a:pt x="310438" y="40627"/>
                </a:lnTo>
                <a:lnTo>
                  <a:pt x="297129" y="49771"/>
                </a:lnTo>
                <a:lnTo>
                  <a:pt x="288582" y="64897"/>
                </a:lnTo>
                <a:lnTo>
                  <a:pt x="285559" y="85953"/>
                </a:lnTo>
                <a:lnTo>
                  <a:pt x="286461" y="97218"/>
                </a:lnTo>
                <a:lnTo>
                  <a:pt x="310197" y="128206"/>
                </a:lnTo>
                <a:lnTo>
                  <a:pt x="324358" y="130289"/>
                </a:lnTo>
                <a:lnTo>
                  <a:pt x="341680" y="127228"/>
                </a:lnTo>
                <a:lnTo>
                  <a:pt x="354990" y="118084"/>
                </a:lnTo>
                <a:lnTo>
                  <a:pt x="355752" y="116738"/>
                </a:lnTo>
                <a:lnTo>
                  <a:pt x="363550" y="102946"/>
                </a:lnTo>
                <a:lnTo>
                  <a:pt x="366560" y="81902"/>
                </a:lnTo>
                <a:close/>
              </a:path>
              <a:path w="588010" h="351789">
                <a:moveTo>
                  <a:pt x="378904" y="310146"/>
                </a:moveTo>
                <a:lnTo>
                  <a:pt x="378472" y="302387"/>
                </a:lnTo>
                <a:lnTo>
                  <a:pt x="378383" y="300342"/>
                </a:lnTo>
                <a:lnTo>
                  <a:pt x="378079" y="293751"/>
                </a:lnTo>
                <a:lnTo>
                  <a:pt x="377850" y="286321"/>
                </a:lnTo>
                <a:lnTo>
                  <a:pt x="377761" y="279933"/>
                </a:lnTo>
                <a:lnTo>
                  <a:pt x="377850" y="237223"/>
                </a:lnTo>
                <a:lnTo>
                  <a:pt x="377888" y="234873"/>
                </a:lnTo>
                <a:lnTo>
                  <a:pt x="377939" y="231990"/>
                </a:lnTo>
                <a:lnTo>
                  <a:pt x="378053" y="223532"/>
                </a:lnTo>
                <a:lnTo>
                  <a:pt x="377888" y="222859"/>
                </a:lnTo>
                <a:lnTo>
                  <a:pt x="365188" y="222859"/>
                </a:lnTo>
                <a:lnTo>
                  <a:pt x="365010" y="224891"/>
                </a:lnTo>
                <a:lnTo>
                  <a:pt x="364159" y="231990"/>
                </a:lnTo>
                <a:lnTo>
                  <a:pt x="362458" y="229819"/>
                </a:lnTo>
                <a:lnTo>
                  <a:pt x="362458" y="246380"/>
                </a:lnTo>
                <a:lnTo>
                  <a:pt x="362445" y="285153"/>
                </a:lnTo>
                <a:lnTo>
                  <a:pt x="361797" y="289864"/>
                </a:lnTo>
                <a:lnTo>
                  <a:pt x="358228" y="293751"/>
                </a:lnTo>
                <a:lnTo>
                  <a:pt x="353656" y="298653"/>
                </a:lnTo>
                <a:lnTo>
                  <a:pt x="346875" y="300342"/>
                </a:lnTo>
                <a:lnTo>
                  <a:pt x="341287" y="300342"/>
                </a:lnTo>
                <a:lnTo>
                  <a:pt x="330314" y="297548"/>
                </a:lnTo>
                <a:lnTo>
                  <a:pt x="323215" y="290233"/>
                </a:lnTo>
                <a:lnTo>
                  <a:pt x="319379" y="279933"/>
                </a:lnTo>
                <a:lnTo>
                  <a:pt x="318236" y="268198"/>
                </a:lnTo>
                <a:lnTo>
                  <a:pt x="319900" y="254419"/>
                </a:lnTo>
                <a:lnTo>
                  <a:pt x="324751" y="243916"/>
                </a:lnTo>
                <a:lnTo>
                  <a:pt x="332524" y="237223"/>
                </a:lnTo>
                <a:lnTo>
                  <a:pt x="342988" y="234873"/>
                </a:lnTo>
                <a:lnTo>
                  <a:pt x="350939" y="234873"/>
                </a:lnTo>
                <a:lnTo>
                  <a:pt x="358571" y="240284"/>
                </a:lnTo>
                <a:lnTo>
                  <a:pt x="362458" y="246380"/>
                </a:lnTo>
                <a:lnTo>
                  <a:pt x="362458" y="229819"/>
                </a:lnTo>
                <a:lnTo>
                  <a:pt x="359410" y="225907"/>
                </a:lnTo>
                <a:lnTo>
                  <a:pt x="351447" y="221170"/>
                </a:lnTo>
                <a:lnTo>
                  <a:pt x="341287" y="221170"/>
                </a:lnTo>
                <a:lnTo>
                  <a:pt x="325755" y="224574"/>
                </a:lnTo>
                <a:lnTo>
                  <a:pt x="313410" y="234251"/>
                </a:lnTo>
                <a:lnTo>
                  <a:pt x="305244" y="249364"/>
                </a:lnTo>
                <a:lnTo>
                  <a:pt x="302310" y="269049"/>
                </a:lnTo>
                <a:lnTo>
                  <a:pt x="304495" y="286321"/>
                </a:lnTo>
                <a:lnTo>
                  <a:pt x="311162" y="300596"/>
                </a:lnTo>
                <a:lnTo>
                  <a:pt x="322465" y="310299"/>
                </a:lnTo>
                <a:lnTo>
                  <a:pt x="338582" y="313880"/>
                </a:lnTo>
                <a:lnTo>
                  <a:pt x="346532" y="313004"/>
                </a:lnTo>
                <a:lnTo>
                  <a:pt x="353720" y="310603"/>
                </a:lnTo>
                <a:lnTo>
                  <a:pt x="359841" y="306959"/>
                </a:lnTo>
                <a:lnTo>
                  <a:pt x="364667" y="302387"/>
                </a:lnTo>
                <a:lnTo>
                  <a:pt x="365734" y="310603"/>
                </a:lnTo>
                <a:lnTo>
                  <a:pt x="365861" y="311683"/>
                </a:lnTo>
                <a:lnTo>
                  <a:pt x="366877" y="312178"/>
                </a:lnTo>
                <a:lnTo>
                  <a:pt x="378053" y="312178"/>
                </a:lnTo>
                <a:lnTo>
                  <a:pt x="378904" y="311505"/>
                </a:lnTo>
                <a:lnTo>
                  <a:pt x="378904" y="310146"/>
                </a:lnTo>
                <a:close/>
              </a:path>
              <a:path w="588010" h="351789">
                <a:moveTo>
                  <a:pt x="455409" y="75298"/>
                </a:moveTo>
                <a:lnTo>
                  <a:pt x="432879" y="37566"/>
                </a:lnTo>
                <a:lnTo>
                  <a:pt x="423557" y="37566"/>
                </a:lnTo>
                <a:lnTo>
                  <a:pt x="415645" y="38366"/>
                </a:lnTo>
                <a:lnTo>
                  <a:pt x="408038" y="40627"/>
                </a:lnTo>
                <a:lnTo>
                  <a:pt x="401281" y="44196"/>
                </a:lnTo>
                <a:lnTo>
                  <a:pt x="395935" y="48895"/>
                </a:lnTo>
                <a:lnTo>
                  <a:pt x="395757" y="48895"/>
                </a:lnTo>
                <a:lnTo>
                  <a:pt x="395592" y="39763"/>
                </a:lnTo>
                <a:lnTo>
                  <a:pt x="394754" y="39255"/>
                </a:lnTo>
                <a:lnTo>
                  <a:pt x="388645" y="39255"/>
                </a:lnTo>
                <a:lnTo>
                  <a:pt x="381355" y="39255"/>
                </a:lnTo>
                <a:lnTo>
                  <a:pt x="380847" y="39928"/>
                </a:lnTo>
                <a:lnTo>
                  <a:pt x="381139" y="60299"/>
                </a:lnTo>
                <a:lnTo>
                  <a:pt x="381190" y="127914"/>
                </a:lnTo>
                <a:lnTo>
                  <a:pt x="381698" y="128587"/>
                </a:lnTo>
                <a:lnTo>
                  <a:pt x="396278" y="128587"/>
                </a:lnTo>
                <a:lnTo>
                  <a:pt x="396430" y="127736"/>
                </a:lnTo>
                <a:lnTo>
                  <a:pt x="396430" y="83413"/>
                </a:lnTo>
                <a:lnTo>
                  <a:pt x="396608" y="74777"/>
                </a:lnTo>
                <a:lnTo>
                  <a:pt x="397624" y="62776"/>
                </a:lnTo>
                <a:lnTo>
                  <a:pt x="399491" y="59893"/>
                </a:lnTo>
                <a:lnTo>
                  <a:pt x="405599" y="54152"/>
                </a:lnTo>
                <a:lnTo>
                  <a:pt x="413219" y="51943"/>
                </a:lnTo>
                <a:lnTo>
                  <a:pt x="426948" y="51943"/>
                </a:lnTo>
                <a:lnTo>
                  <a:pt x="432358" y="53644"/>
                </a:lnTo>
                <a:lnTo>
                  <a:pt x="439661" y="62268"/>
                </a:lnTo>
                <a:lnTo>
                  <a:pt x="440169" y="68694"/>
                </a:lnTo>
                <a:lnTo>
                  <a:pt x="440169" y="127914"/>
                </a:lnTo>
                <a:lnTo>
                  <a:pt x="440664" y="128587"/>
                </a:lnTo>
                <a:lnTo>
                  <a:pt x="455244" y="128587"/>
                </a:lnTo>
                <a:lnTo>
                  <a:pt x="455409" y="127736"/>
                </a:lnTo>
                <a:lnTo>
                  <a:pt x="455409" y="75298"/>
                </a:lnTo>
                <a:close/>
              </a:path>
              <a:path w="588010" h="351789">
                <a:moveTo>
                  <a:pt x="462432" y="230974"/>
                </a:moveTo>
                <a:lnTo>
                  <a:pt x="433793" y="221157"/>
                </a:lnTo>
                <a:lnTo>
                  <a:pt x="417334" y="224256"/>
                </a:lnTo>
                <a:lnTo>
                  <a:pt x="404114" y="233413"/>
                </a:lnTo>
                <a:lnTo>
                  <a:pt x="395312" y="248361"/>
                </a:lnTo>
                <a:lnTo>
                  <a:pt x="392112" y="268871"/>
                </a:lnTo>
                <a:lnTo>
                  <a:pt x="394525" y="286550"/>
                </a:lnTo>
                <a:lnTo>
                  <a:pt x="401789" y="300837"/>
                </a:lnTo>
                <a:lnTo>
                  <a:pt x="413918" y="310400"/>
                </a:lnTo>
                <a:lnTo>
                  <a:pt x="430923" y="313880"/>
                </a:lnTo>
                <a:lnTo>
                  <a:pt x="438658" y="313359"/>
                </a:lnTo>
                <a:lnTo>
                  <a:pt x="459727" y="300342"/>
                </a:lnTo>
                <a:lnTo>
                  <a:pt x="457530" y="294601"/>
                </a:lnTo>
                <a:lnTo>
                  <a:pt x="455828" y="294093"/>
                </a:lnTo>
                <a:lnTo>
                  <a:pt x="447865" y="297980"/>
                </a:lnTo>
                <a:lnTo>
                  <a:pt x="440067" y="300012"/>
                </a:lnTo>
                <a:lnTo>
                  <a:pt x="432955" y="300012"/>
                </a:lnTo>
                <a:lnTo>
                  <a:pt x="421335" y="297268"/>
                </a:lnTo>
                <a:lnTo>
                  <a:pt x="413626" y="290029"/>
                </a:lnTo>
                <a:lnTo>
                  <a:pt x="409359" y="279742"/>
                </a:lnTo>
                <a:lnTo>
                  <a:pt x="408038" y="267868"/>
                </a:lnTo>
                <a:lnTo>
                  <a:pt x="409981" y="253885"/>
                </a:lnTo>
                <a:lnTo>
                  <a:pt x="415429" y="243586"/>
                </a:lnTo>
                <a:lnTo>
                  <a:pt x="423837" y="237210"/>
                </a:lnTo>
                <a:lnTo>
                  <a:pt x="434644" y="235038"/>
                </a:lnTo>
                <a:lnTo>
                  <a:pt x="441426" y="235038"/>
                </a:lnTo>
                <a:lnTo>
                  <a:pt x="448373" y="237921"/>
                </a:lnTo>
                <a:lnTo>
                  <a:pt x="455828" y="242989"/>
                </a:lnTo>
                <a:lnTo>
                  <a:pt x="457530" y="243497"/>
                </a:lnTo>
                <a:lnTo>
                  <a:pt x="462432" y="232156"/>
                </a:lnTo>
                <a:lnTo>
                  <a:pt x="462432" y="230974"/>
                </a:lnTo>
                <a:close/>
              </a:path>
              <a:path w="588010" h="351789">
                <a:moveTo>
                  <a:pt x="545731" y="126555"/>
                </a:moveTo>
                <a:lnTo>
                  <a:pt x="544601" y="96329"/>
                </a:lnTo>
                <a:lnTo>
                  <a:pt x="544690" y="53619"/>
                </a:lnTo>
                <a:lnTo>
                  <a:pt x="544728" y="51269"/>
                </a:lnTo>
                <a:lnTo>
                  <a:pt x="544779" y="48399"/>
                </a:lnTo>
                <a:lnTo>
                  <a:pt x="544893" y="39928"/>
                </a:lnTo>
                <a:lnTo>
                  <a:pt x="544728" y="39255"/>
                </a:lnTo>
                <a:lnTo>
                  <a:pt x="532015" y="39255"/>
                </a:lnTo>
                <a:lnTo>
                  <a:pt x="531850" y="41287"/>
                </a:lnTo>
                <a:lnTo>
                  <a:pt x="530999" y="48399"/>
                </a:lnTo>
                <a:lnTo>
                  <a:pt x="529297" y="46228"/>
                </a:lnTo>
                <a:lnTo>
                  <a:pt x="529297" y="62776"/>
                </a:lnTo>
                <a:lnTo>
                  <a:pt x="529285" y="101561"/>
                </a:lnTo>
                <a:lnTo>
                  <a:pt x="528624" y="106260"/>
                </a:lnTo>
                <a:lnTo>
                  <a:pt x="525056" y="110147"/>
                </a:lnTo>
                <a:lnTo>
                  <a:pt x="520496" y="115049"/>
                </a:lnTo>
                <a:lnTo>
                  <a:pt x="513702" y="116751"/>
                </a:lnTo>
                <a:lnTo>
                  <a:pt x="508114" y="116751"/>
                </a:lnTo>
                <a:lnTo>
                  <a:pt x="497154" y="113969"/>
                </a:lnTo>
                <a:lnTo>
                  <a:pt x="490042" y="106641"/>
                </a:lnTo>
                <a:lnTo>
                  <a:pt x="486219" y="96329"/>
                </a:lnTo>
                <a:lnTo>
                  <a:pt x="485076" y="84594"/>
                </a:lnTo>
                <a:lnTo>
                  <a:pt x="486740" y="70827"/>
                </a:lnTo>
                <a:lnTo>
                  <a:pt x="491591" y="60312"/>
                </a:lnTo>
                <a:lnTo>
                  <a:pt x="499364" y="53619"/>
                </a:lnTo>
                <a:lnTo>
                  <a:pt x="509816" y="51269"/>
                </a:lnTo>
                <a:lnTo>
                  <a:pt x="517766" y="51269"/>
                </a:lnTo>
                <a:lnTo>
                  <a:pt x="525399" y="56680"/>
                </a:lnTo>
                <a:lnTo>
                  <a:pt x="529297" y="62776"/>
                </a:lnTo>
                <a:lnTo>
                  <a:pt x="529297" y="46228"/>
                </a:lnTo>
                <a:lnTo>
                  <a:pt x="526249" y="42303"/>
                </a:lnTo>
                <a:lnTo>
                  <a:pt x="518287" y="37566"/>
                </a:lnTo>
                <a:lnTo>
                  <a:pt x="508114" y="37566"/>
                </a:lnTo>
                <a:lnTo>
                  <a:pt x="492582" y="40982"/>
                </a:lnTo>
                <a:lnTo>
                  <a:pt x="480237" y="50660"/>
                </a:lnTo>
                <a:lnTo>
                  <a:pt x="472071" y="65760"/>
                </a:lnTo>
                <a:lnTo>
                  <a:pt x="469138" y="85445"/>
                </a:lnTo>
                <a:lnTo>
                  <a:pt x="471322" y="102730"/>
                </a:lnTo>
                <a:lnTo>
                  <a:pt x="477989" y="117005"/>
                </a:lnTo>
                <a:lnTo>
                  <a:pt x="489292" y="126707"/>
                </a:lnTo>
                <a:lnTo>
                  <a:pt x="505409" y="130289"/>
                </a:lnTo>
                <a:lnTo>
                  <a:pt x="513359" y="129425"/>
                </a:lnTo>
                <a:lnTo>
                  <a:pt x="520547" y="127012"/>
                </a:lnTo>
                <a:lnTo>
                  <a:pt x="526681" y="123367"/>
                </a:lnTo>
                <a:lnTo>
                  <a:pt x="531507" y="118783"/>
                </a:lnTo>
                <a:lnTo>
                  <a:pt x="532688" y="128079"/>
                </a:lnTo>
                <a:lnTo>
                  <a:pt x="533704" y="128587"/>
                </a:lnTo>
                <a:lnTo>
                  <a:pt x="544893" y="128587"/>
                </a:lnTo>
                <a:lnTo>
                  <a:pt x="545731" y="127914"/>
                </a:lnTo>
                <a:lnTo>
                  <a:pt x="545731" y="126555"/>
                </a:lnTo>
                <a:close/>
              </a:path>
              <a:path w="588010" h="351789">
                <a:moveTo>
                  <a:pt x="549846" y="223354"/>
                </a:moveTo>
                <a:lnTo>
                  <a:pt x="547979" y="222846"/>
                </a:lnTo>
                <a:lnTo>
                  <a:pt x="536130" y="222846"/>
                </a:lnTo>
                <a:lnTo>
                  <a:pt x="534263" y="223189"/>
                </a:lnTo>
                <a:lnTo>
                  <a:pt x="518655" y="268020"/>
                </a:lnTo>
                <a:lnTo>
                  <a:pt x="513778" y="282727"/>
                </a:lnTo>
                <a:lnTo>
                  <a:pt x="510019" y="295770"/>
                </a:lnTo>
                <a:lnTo>
                  <a:pt x="506196" y="282384"/>
                </a:lnTo>
                <a:lnTo>
                  <a:pt x="500710" y="266839"/>
                </a:lnTo>
                <a:lnTo>
                  <a:pt x="484276" y="223354"/>
                </a:lnTo>
                <a:lnTo>
                  <a:pt x="482231" y="222846"/>
                </a:lnTo>
                <a:lnTo>
                  <a:pt x="469353" y="222846"/>
                </a:lnTo>
                <a:lnTo>
                  <a:pt x="467321" y="223189"/>
                </a:lnTo>
                <a:lnTo>
                  <a:pt x="501891" y="313207"/>
                </a:lnTo>
                <a:lnTo>
                  <a:pt x="496570" y="325196"/>
                </a:lnTo>
                <a:lnTo>
                  <a:pt x="490956" y="332968"/>
                </a:lnTo>
                <a:lnTo>
                  <a:pt x="484593" y="337146"/>
                </a:lnTo>
                <a:lnTo>
                  <a:pt x="476986" y="338404"/>
                </a:lnTo>
                <a:lnTo>
                  <a:pt x="473595" y="338404"/>
                </a:lnTo>
                <a:lnTo>
                  <a:pt x="465963" y="336397"/>
                </a:lnTo>
                <a:lnTo>
                  <a:pt x="465455" y="337058"/>
                </a:lnTo>
                <a:lnTo>
                  <a:pt x="462076" y="347535"/>
                </a:lnTo>
                <a:lnTo>
                  <a:pt x="467499" y="350431"/>
                </a:lnTo>
                <a:lnTo>
                  <a:pt x="473087" y="351599"/>
                </a:lnTo>
                <a:lnTo>
                  <a:pt x="477481" y="351599"/>
                </a:lnTo>
                <a:lnTo>
                  <a:pt x="510260" y="330288"/>
                </a:lnTo>
                <a:lnTo>
                  <a:pt x="517144" y="314210"/>
                </a:lnTo>
                <a:lnTo>
                  <a:pt x="549846" y="223354"/>
                </a:lnTo>
                <a:close/>
              </a:path>
              <a:path w="588010" h="351789">
                <a:moveTo>
                  <a:pt x="587743" y="117589"/>
                </a:moveTo>
                <a:lnTo>
                  <a:pt x="587565" y="116903"/>
                </a:lnTo>
                <a:lnTo>
                  <a:pt x="579424" y="116903"/>
                </a:lnTo>
                <a:lnTo>
                  <a:pt x="578586" y="114706"/>
                </a:lnTo>
                <a:lnTo>
                  <a:pt x="578548" y="34569"/>
                </a:lnTo>
                <a:lnTo>
                  <a:pt x="576033" y="0"/>
                </a:lnTo>
                <a:lnTo>
                  <a:pt x="570611" y="0"/>
                </a:lnTo>
                <a:lnTo>
                  <a:pt x="563829" y="0"/>
                </a:lnTo>
                <a:lnTo>
                  <a:pt x="562152" y="508"/>
                </a:lnTo>
                <a:lnTo>
                  <a:pt x="562825" y="9740"/>
                </a:lnTo>
                <a:lnTo>
                  <a:pt x="563130" y="21196"/>
                </a:lnTo>
                <a:lnTo>
                  <a:pt x="563321" y="114198"/>
                </a:lnTo>
                <a:lnTo>
                  <a:pt x="564007" y="119786"/>
                </a:lnTo>
                <a:lnTo>
                  <a:pt x="569264" y="127571"/>
                </a:lnTo>
                <a:lnTo>
                  <a:pt x="574001" y="128752"/>
                </a:lnTo>
                <a:lnTo>
                  <a:pt x="581291" y="128752"/>
                </a:lnTo>
                <a:lnTo>
                  <a:pt x="584352" y="128244"/>
                </a:lnTo>
                <a:lnTo>
                  <a:pt x="587743" y="127063"/>
                </a:lnTo>
                <a:lnTo>
                  <a:pt x="587743" y="117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365" y="4294065"/>
            <a:ext cx="346726" cy="123510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00429" y="4485754"/>
            <a:ext cx="591185" cy="13335"/>
          </a:xfrm>
          <a:custGeom>
            <a:avLst/>
            <a:gdLst/>
            <a:ahLst/>
            <a:cxnLst/>
            <a:rect l="l" t="t" r="r" b="b"/>
            <a:pathLst>
              <a:path w="591185" h="13335">
                <a:moveTo>
                  <a:pt x="591121" y="0"/>
                </a:moveTo>
                <a:lnTo>
                  <a:pt x="0" y="0"/>
                </a:lnTo>
                <a:lnTo>
                  <a:pt x="0" y="12941"/>
                </a:lnTo>
                <a:lnTo>
                  <a:pt x="591121" y="12941"/>
                </a:lnTo>
                <a:lnTo>
                  <a:pt x="591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484" y="4786015"/>
            <a:ext cx="941349" cy="9991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2352" y="3736250"/>
            <a:ext cx="1047345" cy="113626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3456" y="3190760"/>
            <a:ext cx="5032578" cy="22272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2225" y="578516"/>
            <a:ext cx="10153899" cy="731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bg1"/>
                </a:solidFill>
                <a:latin typeface="Futura"/>
                <a:cs typeface="Futu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bg1"/>
                </a:solidFill>
                <a:latin typeface="Futura"/>
                <a:cs typeface="Futu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bg1"/>
                </a:solidFill>
                <a:latin typeface="Futura"/>
                <a:cs typeface="Futu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72" y="450137"/>
            <a:ext cx="1129900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chemeClr val="bg1"/>
                </a:solidFill>
                <a:latin typeface="Futura"/>
                <a:cs typeface="Futu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602" y="1949824"/>
            <a:ext cx="11275695" cy="4443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pfa.org/policy-and-guidance/publications/p/public-library-statistics-201920-estimates-and-201819-actuals-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hnicity-facts-figures.service.gov.uk/culture-and-community/culture-and-heritage/adults-using-public-libraries/late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37527842_The_Effective_Provision_of_Pre-School_Education_EPPE_Project_Findings_from_Pre-school_to_end_of_Key_Stage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n.literacytrust.org.uk/media/documents/Book_ownership_in_2021.pdf" TargetMode="External"/><Relationship Id="rId4" Type="http://schemas.openxmlformats.org/officeDocument/2006/relationships/hyperlink" Target="https://cdn.literacytrust.org.uk/media/documents/2011_04_04_free_research_-_public_libraries_and_reading_survey_2009_4LNfHG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literacytrust.org.uk/media/documents/2011_04_04_free_research_-_public_libraries_and_reading_survey_2009_4LNfHG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ducation/skills-beyond-school/building-skills-for-all-review-of-england.pdf" TargetMode="External"/><Relationship Id="rId7" Type="http://schemas.openxmlformats.org/officeDocument/2006/relationships/hyperlink" Target="https://www.gov.uk/government/statistical-data-sets/2011-skills-for-life-survey-small-area-estimation-dat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statistics/gcse-and-equivalent-results-2017-to-2018-provisional" TargetMode="External"/><Relationship Id="rId5" Type="http://schemas.openxmlformats.org/officeDocument/2006/relationships/hyperlink" Target="https://www.gov.uk/government/statistics/national-curriculum-assessments-key-stage-2-2019-interim/national-curriculum-assessments-at-key-stage-2-in-england-2019-interim" TargetMode="External"/><Relationship Id="rId4" Type="http://schemas.openxmlformats.org/officeDocument/2006/relationships/hyperlink" Target="https://www.suttontrust.com/our-research/a-fair-start-equalising-access-to-early-education/#%3A~%3Atext%3DBut%20the%20poorest%20children%20are%2Cthe%20potential%20to%20reverse%20th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land.com/sites/british-land-corp/files/2021-10/national-literacy-trust-report-2021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literacytrust.org.uk/media/documents/National_Literacy_Trust_-_Literacy_and_life_expectancy_report.pdf" TargetMode="External"/><Relationship Id="rId5" Type="http://schemas.openxmlformats.org/officeDocument/2006/relationships/hyperlink" Target="https://assets.publishing.service.gov.uk/government/uploads/system/uploads/attachment_data/file/460710/4b_Health_Literacy-Briefing.pdf" TargetMode="External"/><Relationship Id="rId4" Type="http://schemas.openxmlformats.org/officeDocument/2006/relationships/hyperlink" Target="https://www.gov.uk/government/publications/2011-skills-for-life-surve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education/reading-for-change-performance-and-engagement-across-countries_9789264099289-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covery.ucl.ac.uk/id/eprint/1002111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endowmentfoundation.org.uk/public/files/Impact_of_Covid19_on_School_Starters_-_Interim_Briefing_1_-_April_2021_-_Final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pupils-progress-in-the-2020-to-2022-academic-yea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literacytrust.org.uk/media/documents/2011_04_04_free_research_-_public_libraries_and_reading_survey_2009_4LNfHG7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BC695C-7410-5336-037C-645F78FC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1CB2CD7-C7C5-6591-D530-68D05CB34924}"/>
              </a:ext>
            </a:extLst>
          </p:cNvPr>
          <p:cNvSpPr txBox="1"/>
          <p:nvPr/>
        </p:nvSpPr>
        <p:spPr>
          <a:xfrm>
            <a:off x="1022225" y="578516"/>
            <a:ext cx="10105390" cy="731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600" b="1" dirty="0">
                <a:solidFill>
                  <a:srgbClr val="FFFFFF"/>
                </a:solidFill>
                <a:latin typeface="Futura"/>
                <a:cs typeface="Futura"/>
              </a:rPr>
              <a:t>Libraries</a:t>
            </a:r>
            <a:r>
              <a:rPr sz="4600" b="1" spc="-45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4600" b="1" dirty="0">
                <a:solidFill>
                  <a:srgbClr val="FFFFFF"/>
                </a:solidFill>
                <a:latin typeface="Futura"/>
                <a:cs typeface="Futura"/>
              </a:rPr>
              <a:t>–</a:t>
            </a:r>
            <a:r>
              <a:rPr sz="4600" b="1" spc="-30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4600" b="1" dirty="0">
                <a:solidFill>
                  <a:srgbClr val="FFFFFF"/>
                </a:solidFill>
                <a:latin typeface="Futura"/>
                <a:cs typeface="Futura"/>
              </a:rPr>
              <a:t>empowering</a:t>
            </a:r>
            <a:r>
              <a:rPr sz="4600" b="1" spc="-30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4600" b="1" spc="-10" dirty="0">
                <a:solidFill>
                  <a:srgbClr val="FFFFFF"/>
                </a:solidFill>
                <a:latin typeface="Futura"/>
                <a:cs typeface="Futura"/>
              </a:rPr>
              <a:t>literacy</a:t>
            </a:r>
            <a:endParaRPr sz="4600" dirty="0">
              <a:latin typeface="Futura"/>
              <a:cs typeface="Futur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A849BF9-9ECE-E84F-CFE0-0A1F2CB16C8C}"/>
              </a:ext>
            </a:extLst>
          </p:cNvPr>
          <p:cNvSpPr txBox="1"/>
          <p:nvPr/>
        </p:nvSpPr>
        <p:spPr>
          <a:xfrm>
            <a:off x="1635415" y="1473117"/>
            <a:ext cx="887920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b="1" dirty="0">
                <a:solidFill>
                  <a:srgbClr val="FFFFFF"/>
                </a:solidFill>
                <a:latin typeface="Futura"/>
                <a:cs typeface="Futura"/>
              </a:rPr>
              <a:t>At</a:t>
            </a:r>
            <a:r>
              <a:rPr sz="2500" b="1" spc="75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Futura"/>
                <a:cs typeface="Futura"/>
              </a:rPr>
              <a:t>the</a:t>
            </a:r>
            <a:r>
              <a:rPr sz="2500" b="1" spc="75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Futura"/>
                <a:cs typeface="Futura"/>
              </a:rPr>
              <a:t>heart</a:t>
            </a:r>
            <a:r>
              <a:rPr sz="2500" b="1" spc="75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Futura"/>
                <a:cs typeface="Futura"/>
              </a:rPr>
              <a:t>of</a:t>
            </a:r>
            <a:r>
              <a:rPr sz="2500" b="1" spc="75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Futura"/>
                <a:cs typeface="Futura"/>
              </a:rPr>
              <a:t>levelling</a:t>
            </a:r>
            <a:r>
              <a:rPr sz="2500" b="1" spc="75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Futura"/>
                <a:cs typeface="Futura"/>
              </a:rPr>
              <a:t>up</a:t>
            </a:r>
            <a:r>
              <a:rPr sz="2500" b="1" spc="75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Futura"/>
                <a:cs typeface="Futura"/>
              </a:rPr>
              <a:t>and</a:t>
            </a:r>
            <a:r>
              <a:rPr sz="2500" b="1" spc="75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2500" b="1" dirty="0">
                <a:solidFill>
                  <a:srgbClr val="FFFFFF"/>
                </a:solidFill>
                <a:latin typeface="Futura"/>
                <a:cs typeface="Futura"/>
              </a:rPr>
              <a:t>education</a:t>
            </a:r>
            <a:r>
              <a:rPr sz="2500" b="1" spc="80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Futura"/>
                <a:cs typeface="Futura"/>
              </a:rPr>
              <a:t>recovery</a:t>
            </a:r>
            <a:endParaRPr sz="2500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0253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045438-1DA6-2AD6-CB91-8F107B292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44500" y="1980638"/>
            <a:ext cx="11139170" cy="431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9690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745" algn="l"/>
              </a:tabLst>
            </a:pPr>
            <a:r>
              <a:rPr sz="2300" b="1" dirty="0">
                <a:solidFill>
                  <a:srgbClr val="434647"/>
                </a:solidFill>
                <a:latin typeface="Futura"/>
                <a:cs typeface="Futura"/>
              </a:rPr>
              <a:t>Targeted</a:t>
            </a:r>
            <a:r>
              <a:rPr sz="2300" b="1" spc="-80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–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Libraries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have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special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mission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socio-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economically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disadvantaged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who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are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most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likely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have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lost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out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during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pandemic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spc="-25" dirty="0">
                <a:solidFill>
                  <a:srgbClr val="434647"/>
                </a:solidFill>
                <a:latin typeface="Futura-Medium"/>
                <a:cs typeface="Futura-Medium"/>
              </a:rPr>
              <a:t>are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central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levelling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up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agenda.</a:t>
            </a:r>
            <a:endParaRPr sz="2300">
              <a:latin typeface="Futura-Medium"/>
              <a:cs typeface="Futura-Medium"/>
            </a:endParaRPr>
          </a:p>
          <a:p>
            <a:pPr marL="372110" marR="5080" indent="-360045">
              <a:lnSpc>
                <a:spcPct val="100000"/>
              </a:lnSpc>
              <a:spcBef>
                <a:spcPts val="1130"/>
              </a:spcBef>
              <a:buChar char="•"/>
              <a:tabLst>
                <a:tab pos="372745" algn="l"/>
              </a:tabLst>
            </a:pPr>
            <a:r>
              <a:rPr sz="2300" b="1" dirty="0">
                <a:solidFill>
                  <a:srgbClr val="434647"/>
                </a:solidFill>
                <a:latin typeface="Futura"/>
                <a:cs typeface="Futura"/>
              </a:rPr>
              <a:t>Holistic</a:t>
            </a:r>
            <a:r>
              <a:rPr sz="2300" b="1" spc="-60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–</a:t>
            </a:r>
            <a:r>
              <a:rPr sz="23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Libraries</a:t>
            </a:r>
            <a:r>
              <a:rPr sz="23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offer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opportunities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23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social</a:t>
            </a:r>
            <a:r>
              <a:rPr sz="23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reading,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play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23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activities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linked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reading.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Supporting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wider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developmental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challenges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created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by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spc="-25" dirty="0">
                <a:solidFill>
                  <a:srgbClr val="434647"/>
                </a:solidFill>
                <a:latin typeface="Futura-Medium"/>
                <a:cs typeface="Futura-Medium"/>
              </a:rPr>
              <a:t>the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pandemic.</a:t>
            </a:r>
            <a:r>
              <a:rPr sz="23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Focus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on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interests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development</a:t>
            </a:r>
            <a:r>
              <a:rPr sz="23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23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intrinsic</a:t>
            </a:r>
            <a:r>
              <a:rPr sz="23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motivation.</a:t>
            </a:r>
            <a:endParaRPr sz="2300">
              <a:latin typeface="Futura-Medium"/>
              <a:cs typeface="Futura-Medium"/>
            </a:endParaRPr>
          </a:p>
          <a:p>
            <a:pPr marL="372110" marR="7620" indent="-360045">
              <a:lnSpc>
                <a:spcPct val="100000"/>
              </a:lnSpc>
              <a:spcBef>
                <a:spcPts val="1135"/>
              </a:spcBef>
              <a:buChar char="•"/>
              <a:tabLst>
                <a:tab pos="372745" algn="l"/>
              </a:tabLst>
            </a:pPr>
            <a:r>
              <a:rPr sz="2300" b="1" dirty="0">
                <a:solidFill>
                  <a:srgbClr val="434647"/>
                </a:solidFill>
                <a:latin typeface="Futura"/>
                <a:cs typeface="Futura"/>
              </a:rPr>
              <a:t>Sustained</a:t>
            </a:r>
            <a:r>
              <a:rPr sz="2300" b="1" spc="-75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– Libraries</a:t>
            </a:r>
            <a:r>
              <a:rPr sz="23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are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23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lifelong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reading service,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committed to addressing </a:t>
            </a:r>
            <a:r>
              <a:rPr sz="2300" spc="-25" dirty="0">
                <a:solidFill>
                  <a:srgbClr val="434647"/>
                </a:solidFill>
                <a:latin typeface="Futura-Medium"/>
                <a:cs typeface="Futura-Medium"/>
              </a:rPr>
              <a:t>in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long</a:t>
            </a:r>
            <a:r>
              <a:rPr sz="23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term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challenges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created</a:t>
            </a:r>
            <a:r>
              <a:rPr sz="23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by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3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pandemic.</a:t>
            </a:r>
            <a:endParaRPr sz="2300">
              <a:latin typeface="Futura-Medium"/>
              <a:cs typeface="Futura-Medium"/>
            </a:endParaRPr>
          </a:p>
          <a:p>
            <a:pPr marL="372110" marR="354965" indent="-360045">
              <a:lnSpc>
                <a:spcPct val="100000"/>
              </a:lnSpc>
              <a:spcBef>
                <a:spcPts val="1135"/>
              </a:spcBef>
              <a:buChar char="•"/>
              <a:tabLst>
                <a:tab pos="372745" algn="l"/>
              </a:tabLst>
            </a:pPr>
            <a:r>
              <a:rPr sz="2300" b="1" dirty="0">
                <a:solidFill>
                  <a:srgbClr val="434647"/>
                </a:solidFill>
                <a:latin typeface="Futura"/>
                <a:cs typeface="Futura"/>
              </a:rPr>
              <a:t>Local</a:t>
            </a:r>
            <a:r>
              <a:rPr sz="2300" b="1" spc="-15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– The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effects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of the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pandemic are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unique to every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community. 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Libraries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are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uniquely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positioned</a:t>
            </a:r>
            <a:r>
              <a:rPr sz="23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to craft local strategic</a:t>
            </a:r>
            <a:r>
              <a:rPr sz="23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responses working with 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schools,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settings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300" dirty="0">
                <a:solidFill>
                  <a:srgbClr val="434647"/>
                </a:solidFill>
                <a:latin typeface="Futura-Medium"/>
                <a:cs typeface="Futura-Medium"/>
              </a:rPr>
              <a:t>and </a:t>
            </a:r>
            <a:r>
              <a:rPr sz="2300" spc="-10" dirty="0">
                <a:solidFill>
                  <a:srgbClr val="434647"/>
                </a:solidFill>
                <a:latin typeface="Futura-Medium"/>
                <a:cs typeface="Futura-Medium"/>
              </a:rPr>
              <a:t>colleges.</a:t>
            </a:r>
            <a:endParaRPr sz="2300">
              <a:latin typeface="Futura-Medium"/>
              <a:cs typeface="Futura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672" y="450137"/>
            <a:ext cx="1044130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Libraries’</a:t>
            </a:r>
            <a:r>
              <a:rPr spc="185" dirty="0"/>
              <a:t> </a:t>
            </a:r>
            <a:r>
              <a:rPr dirty="0"/>
              <a:t>approach</a:t>
            </a:r>
            <a:r>
              <a:rPr spc="180" dirty="0"/>
              <a:t> </a:t>
            </a:r>
            <a:r>
              <a:rPr dirty="0"/>
              <a:t>to</a:t>
            </a:r>
            <a:r>
              <a:rPr spc="185" dirty="0"/>
              <a:t> </a:t>
            </a:r>
            <a:r>
              <a:rPr dirty="0"/>
              <a:t>addressing</a:t>
            </a:r>
            <a:r>
              <a:rPr spc="185" dirty="0"/>
              <a:t> </a:t>
            </a:r>
            <a:r>
              <a:rPr dirty="0"/>
              <a:t>the</a:t>
            </a:r>
            <a:r>
              <a:rPr spc="180" dirty="0"/>
              <a:t> </a:t>
            </a:r>
            <a:r>
              <a:rPr spc="-10" dirty="0"/>
              <a:t>challenge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D47B9E-F552-CF9D-919A-64857EC3A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69C623-1023-85AF-A7D2-0ED4A9EC7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58702" y="1825439"/>
            <a:ext cx="11126470" cy="437578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310"/>
              </a:spcBef>
              <a:buChar char="•"/>
              <a:tabLst>
                <a:tab pos="372745" algn="l"/>
              </a:tabLst>
            </a:pP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3,667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public libraries serve</a:t>
            </a:r>
            <a:r>
              <a:rPr sz="2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communities of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UK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CIPFA,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2020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 dirty="0">
              <a:latin typeface="Futura-Medium"/>
              <a:cs typeface="Futura-Medium"/>
            </a:endParaRPr>
          </a:p>
          <a:p>
            <a:pPr marL="372110" indent="-360045">
              <a:lnSpc>
                <a:spcPct val="100000"/>
              </a:lnSpc>
              <a:spcBef>
                <a:spcPts val="1210"/>
              </a:spcBef>
              <a:buChar char="•"/>
              <a:tabLst>
                <a:tab pos="372745" algn="l"/>
              </a:tabLst>
            </a:pP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There</a:t>
            </a:r>
            <a:r>
              <a:rPr sz="29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are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spc="-100" dirty="0">
                <a:solidFill>
                  <a:srgbClr val="434647"/>
                </a:solidFill>
                <a:latin typeface="Futura-Medium"/>
                <a:cs typeface="Futura-Medium"/>
              </a:rPr>
              <a:t>7.3</a:t>
            </a:r>
            <a:r>
              <a:rPr sz="2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million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active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borrowers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at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libraries</a:t>
            </a:r>
            <a:r>
              <a:rPr sz="2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in</a:t>
            </a:r>
            <a:r>
              <a:rPr sz="2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spc="-25" dirty="0">
                <a:solidFill>
                  <a:srgbClr val="434647"/>
                </a:solidFill>
                <a:latin typeface="Futura-Medium"/>
                <a:cs typeface="Futura-Medium"/>
              </a:rPr>
              <a:t>UK</a:t>
            </a:r>
            <a:endParaRPr sz="2900" dirty="0">
              <a:latin typeface="Futura-Medium"/>
              <a:cs typeface="Futura-Medium"/>
            </a:endParaRPr>
          </a:p>
          <a:p>
            <a:pPr marL="372110">
              <a:lnSpc>
                <a:spcPct val="100000"/>
              </a:lnSpc>
              <a:spcBef>
                <a:spcPts val="1460"/>
              </a:spcBef>
            </a:pPr>
            <a:r>
              <a:rPr sz="1800" u="sng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CIPFA, 2020</a:t>
            </a:r>
            <a:r>
              <a:rPr sz="1800" u="sng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)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</a:rPr>
              <a:t> (NB 2m people participate</a:t>
            </a:r>
            <a:r>
              <a:rPr sz="18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</a:rPr>
              <a:t>in football</a:t>
            </a:r>
            <a:r>
              <a:rPr sz="18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annually).</a:t>
            </a:r>
            <a:endParaRPr sz="1800" dirty="0">
              <a:latin typeface="Futura-Medium"/>
              <a:cs typeface="Futura-Medium"/>
            </a:endParaRPr>
          </a:p>
          <a:p>
            <a:pPr marL="372110" marR="434340" indent="-360045">
              <a:lnSpc>
                <a:spcPct val="110300"/>
              </a:lnSpc>
              <a:spcBef>
                <a:spcPts val="710"/>
              </a:spcBef>
              <a:buChar char="•"/>
              <a:tabLst>
                <a:tab pos="372745" algn="l"/>
              </a:tabLst>
            </a:pPr>
            <a:r>
              <a:rPr sz="2900" spc="-130" dirty="0">
                <a:solidFill>
                  <a:srgbClr val="434647"/>
                </a:solidFill>
                <a:latin typeface="Futura-Medium"/>
                <a:cs typeface="Futura-Medium"/>
              </a:rPr>
              <a:t>214</a:t>
            </a:r>
            <a:r>
              <a:rPr sz="2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million</a:t>
            </a:r>
            <a:r>
              <a:rPr sz="2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visits</a:t>
            </a:r>
            <a:r>
              <a:rPr sz="2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take</a:t>
            </a:r>
            <a:r>
              <a:rPr sz="2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place</a:t>
            </a:r>
            <a:r>
              <a:rPr sz="2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each</a:t>
            </a:r>
            <a:r>
              <a:rPr sz="2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year,</a:t>
            </a:r>
            <a:r>
              <a:rPr sz="2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2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an</a:t>
            </a:r>
            <a:r>
              <a:rPr sz="2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additional</a:t>
            </a:r>
            <a:r>
              <a:rPr sz="2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spc="-125" dirty="0">
                <a:solidFill>
                  <a:srgbClr val="434647"/>
                </a:solidFill>
                <a:latin typeface="Futura-Medium"/>
                <a:cs typeface="Futura-Medium"/>
              </a:rPr>
              <a:t>131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million</a:t>
            </a:r>
            <a:r>
              <a:rPr sz="2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total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online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visits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(</a:t>
            </a:r>
            <a:r>
              <a:rPr sz="180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CIPFA, </a:t>
            </a:r>
            <a:r>
              <a:rPr sz="1800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2020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 dirty="0">
              <a:latin typeface="Futura-Medium"/>
              <a:cs typeface="Futura-Medium"/>
            </a:endParaRPr>
          </a:p>
          <a:p>
            <a:pPr marL="372110" indent="-360045">
              <a:lnSpc>
                <a:spcPct val="100000"/>
              </a:lnSpc>
              <a:spcBef>
                <a:spcPts val="1210"/>
              </a:spcBef>
              <a:buChar char="•"/>
              <a:tabLst>
                <a:tab pos="372745" algn="l"/>
              </a:tabLst>
            </a:pP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Libraries</a:t>
            </a:r>
            <a:r>
              <a:rPr sz="29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issue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almost</a:t>
            </a:r>
            <a:r>
              <a:rPr sz="29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spc="-30" dirty="0">
                <a:solidFill>
                  <a:srgbClr val="434647"/>
                </a:solidFill>
                <a:latin typeface="Futura-Medium"/>
                <a:cs typeface="Futura-Medium"/>
              </a:rPr>
              <a:t>165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million</a:t>
            </a:r>
            <a:r>
              <a:rPr sz="29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books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29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year</a:t>
            </a:r>
            <a:r>
              <a:rPr sz="2900" spc="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(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CIPFA,2020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 dirty="0">
              <a:latin typeface="Futura-Medium"/>
              <a:cs typeface="Futura-Medium"/>
            </a:endParaRPr>
          </a:p>
          <a:p>
            <a:pPr marL="372110" marR="927100" indent="-360045">
              <a:lnSpc>
                <a:spcPct val="110300"/>
              </a:lnSpc>
              <a:spcBef>
                <a:spcPts val="495"/>
              </a:spcBef>
              <a:buChar char="•"/>
              <a:tabLst>
                <a:tab pos="372745" algn="l"/>
              </a:tabLst>
            </a:pP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More</a:t>
            </a:r>
            <a:r>
              <a:rPr sz="2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likely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to be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used by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minority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ethnic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communities </a:t>
            </a:r>
            <a:r>
              <a:rPr sz="2900" spc="-20" dirty="0">
                <a:solidFill>
                  <a:srgbClr val="434647"/>
                </a:solidFill>
                <a:latin typeface="Futura-Medium"/>
                <a:cs typeface="Futura-Medium"/>
              </a:rPr>
              <a:t>than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White</a:t>
            </a:r>
            <a:r>
              <a:rPr sz="2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900" dirty="0">
                <a:solidFill>
                  <a:srgbClr val="434647"/>
                </a:solidFill>
                <a:latin typeface="Futura-Medium"/>
                <a:cs typeface="Futura-Medium"/>
              </a:rPr>
              <a:t>communities</a:t>
            </a:r>
            <a:r>
              <a:rPr sz="2900" spc="8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(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DCMS,2019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)</a:t>
            </a:r>
            <a:r>
              <a:rPr lang="en-GB"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 dirty="0">
              <a:latin typeface="Futura-Medium"/>
              <a:cs typeface="Futura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702" y="530529"/>
            <a:ext cx="821499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Public</a:t>
            </a:r>
            <a:r>
              <a:rPr spc="200" dirty="0"/>
              <a:t> </a:t>
            </a:r>
            <a:r>
              <a:rPr dirty="0"/>
              <a:t>libraries</a:t>
            </a:r>
            <a:r>
              <a:rPr spc="200" dirty="0"/>
              <a:t> </a:t>
            </a:r>
            <a:r>
              <a:rPr dirty="0"/>
              <a:t>(figures</a:t>
            </a:r>
            <a:r>
              <a:rPr spc="200" dirty="0"/>
              <a:t> </a:t>
            </a:r>
            <a:r>
              <a:rPr dirty="0"/>
              <a:t>pre-COVID-</a:t>
            </a:r>
            <a:r>
              <a:rPr spc="-25" dirty="0"/>
              <a:t>19)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FE8947-9521-56C4-8F76-28DEF5580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46101" y="2006001"/>
            <a:ext cx="11225530" cy="422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86995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Public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libraries are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national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reading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service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– a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library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card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is a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sign of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everyone’s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entitlement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literacy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and the nation’s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commitment to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lifelong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literacy.</a:t>
            </a:r>
            <a:endParaRPr sz="1900">
              <a:latin typeface="Futura-Medium"/>
              <a:cs typeface="Futura-Medium"/>
            </a:endParaRPr>
          </a:p>
          <a:p>
            <a:pPr marL="372110" marR="88900" indent="-360045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Early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years – a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core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service of libraries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are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rhyme times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outreach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families with children 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in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early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years.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These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have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been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demonstrated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have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causal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link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early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language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literacy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development</a:t>
            </a:r>
            <a:r>
              <a:rPr sz="1900" spc="-6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EPPE,</a:t>
            </a:r>
            <a:r>
              <a:rPr sz="1800" u="sng" spc="-6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2004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)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900">
              <a:latin typeface="Futura-Medium"/>
              <a:cs typeface="Futura-Medium"/>
            </a:endParaRPr>
          </a:p>
          <a:p>
            <a:pPr marL="372110" marR="133985" indent="-360045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372745" algn="l"/>
              </a:tabLst>
            </a:pP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Intrinsic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motivation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read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–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strong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evidence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demonstrate</a:t>
            </a:r>
            <a:r>
              <a:rPr sz="1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how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libraries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grow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reading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identities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especially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school-aged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children.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child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who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uses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library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doubles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their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chances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reading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pleasure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Clark</a:t>
            </a:r>
            <a:r>
              <a:rPr sz="1800" u="sng" spc="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and</a:t>
            </a:r>
            <a:r>
              <a:rPr sz="1800" u="sng" spc="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Hawkins,</a:t>
            </a:r>
            <a:r>
              <a:rPr sz="1800" u="sng" spc="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2011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)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900">
              <a:latin typeface="Futura-Medium"/>
              <a:cs typeface="Futura-Medium"/>
            </a:endParaRPr>
          </a:p>
          <a:p>
            <a:pPr marL="372110" marR="758825" indent="-360045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372745" algn="l"/>
              </a:tabLst>
            </a:pP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Access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reading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resources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poorest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communities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lowest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levels.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1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in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40" dirty="0">
                <a:solidFill>
                  <a:srgbClr val="434647"/>
                </a:solidFill>
                <a:latin typeface="Futura-Medium"/>
                <a:cs typeface="Futura-Medium"/>
              </a:rPr>
              <a:t>11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poorest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children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don’t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own a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book of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their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own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are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totally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reliant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on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public and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school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libraries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5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Clark</a:t>
            </a:r>
            <a:r>
              <a:rPr sz="1800" u="sng" spc="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et</a:t>
            </a:r>
            <a:r>
              <a:rPr sz="1800" u="sng" spc="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al,</a:t>
            </a:r>
            <a:r>
              <a:rPr sz="1800" u="sng" spc="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2021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5"/>
              </a:rPr>
              <a:t>)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900">
              <a:latin typeface="Futura-Medium"/>
              <a:cs typeface="Futura-Medium"/>
            </a:endParaRPr>
          </a:p>
          <a:p>
            <a:pPr marL="372110" marR="5080" indent="-360045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372745" algn="l"/>
              </a:tabLst>
            </a:pP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Engagement of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adult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learners –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 most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important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mechanism for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engaging people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with low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levels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literacy.</a:t>
            </a:r>
            <a:endParaRPr sz="1900">
              <a:latin typeface="Futura-Medium"/>
              <a:cs typeface="Futura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6101" y="503531"/>
            <a:ext cx="911987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The</a:t>
            </a:r>
            <a:r>
              <a:rPr spc="120" dirty="0"/>
              <a:t> </a:t>
            </a:r>
            <a:r>
              <a:rPr dirty="0"/>
              <a:t>role</a:t>
            </a:r>
            <a:r>
              <a:rPr spc="114" dirty="0"/>
              <a:t> </a:t>
            </a:r>
            <a:r>
              <a:rPr dirty="0"/>
              <a:t>of</a:t>
            </a:r>
            <a:r>
              <a:rPr spc="120" dirty="0"/>
              <a:t> </a:t>
            </a:r>
            <a:r>
              <a:rPr dirty="0"/>
              <a:t>libraries</a:t>
            </a:r>
            <a:r>
              <a:rPr spc="114" dirty="0"/>
              <a:t> </a:t>
            </a:r>
            <a:r>
              <a:rPr dirty="0"/>
              <a:t>in</a:t>
            </a:r>
            <a:r>
              <a:rPr spc="120" dirty="0"/>
              <a:t> </a:t>
            </a:r>
            <a:r>
              <a:rPr dirty="0"/>
              <a:t>supporting</a:t>
            </a:r>
            <a:r>
              <a:rPr spc="114" dirty="0"/>
              <a:t> </a:t>
            </a:r>
            <a:r>
              <a:rPr spc="-10" dirty="0"/>
              <a:t>reading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648177-99F7-BC2F-B8C9-CC699432D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01" y="467530"/>
            <a:ext cx="995172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Literacy</a:t>
            </a:r>
            <a:r>
              <a:rPr spc="135" dirty="0"/>
              <a:t> </a:t>
            </a:r>
            <a:r>
              <a:rPr dirty="0"/>
              <a:t>attainment</a:t>
            </a:r>
            <a:r>
              <a:rPr spc="135" dirty="0"/>
              <a:t> </a:t>
            </a:r>
            <a:r>
              <a:rPr dirty="0"/>
              <a:t>and</a:t>
            </a:r>
            <a:r>
              <a:rPr spc="140" dirty="0"/>
              <a:t> </a:t>
            </a:r>
            <a:r>
              <a:rPr dirty="0"/>
              <a:t>using</a:t>
            </a:r>
            <a:r>
              <a:rPr spc="135" dirty="0"/>
              <a:t> </a:t>
            </a:r>
            <a:r>
              <a:rPr dirty="0"/>
              <a:t>a</a:t>
            </a:r>
            <a:r>
              <a:rPr spc="135" dirty="0"/>
              <a:t> </a:t>
            </a:r>
            <a:r>
              <a:rPr dirty="0"/>
              <a:t>public</a:t>
            </a:r>
            <a:r>
              <a:rPr spc="135" dirty="0"/>
              <a:t> </a:t>
            </a:r>
            <a:r>
              <a:rPr spc="-10" dirty="0"/>
              <a:t>library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33099" y="6130227"/>
            <a:ext cx="2650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Clark</a:t>
            </a:r>
            <a:r>
              <a:rPr sz="1800" u="sng" spc="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and</a:t>
            </a:r>
            <a:r>
              <a:rPr sz="1800" u="sng" spc="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Hawkins,</a:t>
            </a:r>
            <a:r>
              <a:rPr sz="1800" u="sng" spc="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spc="-9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2011</a:t>
            </a:r>
            <a:endParaRPr sz="1800">
              <a:latin typeface="Futura-Medium"/>
              <a:cs typeface="Futura-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0602" y="2111824"/>
          <a:ext cx="11268074" cy="3869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644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4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Reading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levels</a:t>
                      </a:r>
                      <a:endParaRPr sz="2400">
                        <a:latin typeface="Futura"/>
                        <a:cs typeface="Futura"/>
                      </a:endParaRPr>
                    </a:p>
                  </a:txBody>
                  <a:tcPr marL="0" marR="0" marT="30797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4475BA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4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Public</a:t>
                      </a:r>
                      <a:r>
                        <a:rPr sz="2400" b="1" spc="45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library</a:t>
                      </a:r>
                      <a:r>
                        <a:rPr sz="2400" b="1" spc="45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users</a:t>
                      </a:r>
                      <a:endParaRPr sz="2400">
                        <a:latin typeface="Futura"/>
                        <a:cs typeface="Futura"/>
                      </a:endParaRPr>
                    </a:p>
                  </a:txBody>
                  <a:tcPr marL="0" marR="0" marT="307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4475BA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4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Non</a:t>
                      </a:r>
                      <a:r>
                        <a:rPr sz="2400" b="1" spc="35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public</a:t>
                      </a:r>
                      <a:r>
                        <a:rPr sz="2400" b="1" spc="35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library</a:t>
                      </a:r>
                      <a:r>
                        <a:rPr sz="2400" b="1" spc="35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users</a:t>
                      </a:r>
                      <a:endParaRPr sz="2400">
                        <a:latin typeface="Futura"/>
                        <a:cs typeface="Futura"/>
                      </a:endParaRPr>
                    </a:p>
                  </a:txBody>
                  <a:tcPr marL="0" marR="0" marT="30797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44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69">
                <a:tc>
                  <a:txBody>
                    <a:bodyPr/>
                    <a:lstStyle/>
                    <a:p>
                      <a:pPr marL="179705" marR="230504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Below</a:t>
                      </a:r>
                      <a:r>
                        <a:rPr sz="2600" spc="-6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expected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level</a:t>
                      </a:r>
                      <a:r>
                        <a:rPr sz="26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for</a:t>
                      </a:r>
                      <a:r>
                        <a:rPr sz="26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their</a:t>
                      </a:r>
                      <a:r>
                        <a:rPr sz="26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spc="-2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age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9080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26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36.7%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28892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26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63.3%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28892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469">
                <a:tc>
                  <a:txBody>
                    <a:bodyPr/>
                    <a:lstStyle/>
                    <a:p>
                      <a:pPr marL="179705" marR="29019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At</a:t>
                      </a:r>
                      <a:r>
                        <a:rPr sz="2600" spc="-3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expected</a:t>
                      </a:r>
                      <a:r>
                        <a:rPr sz="26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spc="-2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level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for</a:t>
                      </a:r>
                      <a:r>
                        <a:rPr sz="2600" spc="3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their</a:t>
                      </a:r>
                      <a:r>
                        <a:rPr sz="2600" spc="2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spc="-2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age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9080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26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48.9%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28892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26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51.1%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28892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469">
                <a:tc>
                  <a:txBody>
                    <a:bodyPr/>
                    <a:lstStyle/>
                    <a:p>
                      <a:pPr marL="179705" marR="230504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Above</a:t>
                      </a:r>
                      <a:r>
                        <a:rPr sz="2600" spc="-7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expected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level</a:t>
                      </a:r>
                      <a:r>
                        <a:rPr sz="26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for</a:t>
                      </a:r>
                      <a:r>
                        <a:rPr sz="26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their</a:t>
                      </a:r>
                      <a:r>
                        <a:rPr sz="26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600" spc="-2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age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9080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26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64.5%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28892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275"/>
                        </a:spcBef>
                      </a:pPr>
                      <a:r>
                        <a:rPr sz="26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35.5%</a:t>
                      </a:r>
                      <a:endParaRPr sz="2600">
                        <a:latin typeface="Futura-Medium"/>
                        <a:cs typeface="Futura-Medium"/>
                      </a:endParaRPr>
                    </a:p>
                  </a:txBody>
                  <a:tcPr marL="0" marR="0" marT="28892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916529-B3CF-BD2A-CE29-DE7094B4E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7902" y="493523"/>
            <a:ext cx="588899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The</a:t>
            </a:r>
            <a:r>
              <a:rPr spc="85" dirty="0"/>
              <a:t> </a:t>
            </a:r>
            <a:r>
              <a:rPr dirty="0"/>
              <a:t>UK’s</a:t>
            </a:r>
            <a:r>
              <a:rPr spc="90" dirty="0"/>
              <a:t> </a:t>
            </a:r>
            <a:r>
              <a:rPr dirty="0"/>
              <a:t>literacy</a:t>
            </a:r>
            <a:r>
              <a:rPr spc="85" dirty="0"/>
              <a:t> </a:t>
            </a:r>
            <a:r>
              <a:rPr spc="-10" dirty="0"/>
              <a:t>challenge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4688" y="2286000"/>
            <a:ext cx="10903585" cy="3572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16.4%</a:t>
            </a:r>
            <a:r>
              <a:rPr sz="1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adults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in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England,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or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50" dirty="0">
                <a:solidFill>
                  <a:srgbClr val="434647"/>
                </a:solidFill>
                <a:latin typeface="Futura-Medium"/>
                <a:cs typeface="Futura-Medium"/>
              </a:rPr>
              <a:t>7.1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 million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people,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have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very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poor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literacy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skills</a:t>
            </a:r>
            <a:endParaRPr sz="1900" dirty="0">
              <a:latin typeface="Futura-Medium"/>
              <a:cs typeface="Futura-Medium"/>
            </a:endParaRPr>
          </a:p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(</a:t>
            </a:r>
            <a:r>
              <a:rPr sz="180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Kuczera,</a:t>
            </a:r>
            <a:r>
              <a:rPr sz="1800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Field,</a:t>
            </a:r>
            <a:r>
              <a:rPr sz="1800" spc="-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Windisch,</a:t>
            </a:r>
            <a:r>
              <a:rPr sz="1800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2016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 dirty="0">
              <a:latin typeface="Futura-Medium"/>
              <a:cs typeface="Futura-Medium"/>
            </a:endParaRPr>
          </a:p>
          <a:p>
            <a:pPr marL="372110" marR="5080" indent="-360045">
              <a:lnSpc>
                <a:spcPct val="100000"/>
              </a:lnSpc>
              <a:spcBef>
                <a:spcPts val="869"/>
              </a:spcBef>
              <a:buChar char="•"/>
              <a:tabLst>
                <a:tab pos="372110" algn="l"/>
                <a:tab pos="372745" algn="l"/>
              </a:tabLst>
            </a:pP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Low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levels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literacy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are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intergenerational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emerge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well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before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child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starts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school.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The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poorest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children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are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already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40" dirty="0">
                <a:solidFill>
                  <a:srgbClr val="434647"/>
                </a:solidFill>
                <a:latin typeface="Futura-Medium"/>
                <a:cs typeface="Futura-Medium"/>
              </a:rPr>
              <a:t>11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months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behind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their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peers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when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they</a:t>
            </a:r>
            <a:r>
              <a:rPr sz="19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start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at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primary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school,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efforts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close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gap</a:t>
            </a:r>
            <a:r>
              <a:rPr sz="1900" spc="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stalling,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evidence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that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gap</a:t>
            </a:r>
            <a:r>
              <a:rPr sz="1900" spc="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has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started</a:t>
            </a:r>
            <a:r>
              <a:rPr sz="19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widen</a:t>
            </a:r>
            <a:r>
              <a:rPr sz="19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once</a:t>
            </a:r>
            <a:r>
              <a:rPr sz="1900" spc="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again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in</a:t>
            </a:r>
            <a:r>
              <a:rPr sz="19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recent</a:t>
            </a:r>
            <a:r>
              <a:rPr sz="19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years</a:t>
            </a:r>
            <a:r>
              <a:rPr sz="1900" spc="-5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Sutton</a:t>
            </a:r>
            <a:r>
              <a:rPr sz="1800" u="sng" spc="-2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Trust,</a:t>
            </a:r>
            <a:r>
              <a:rPr sz="1800" u="sng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2021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)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900" dirty="0">
              <a:latin typeface="Futura-Medium"/>
              <a:cs typeface="Futura-Medium"/>
            </a:endParaRPr>
          </a:p>
          <a:p>
            <a:pPr marL="372110" marR="174625" indent="-360045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42%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disadvantaged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children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leave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lang="en-GB" sz="1900" spc="-15" smtClean="0">
                <a:solidFill>
                  <a:srgbClr val="434647"/>
                </a:solidFill>
                <a:latin typeface="Futura-Medium"/>
                <a:cs typeface="Futura-Medium"/>
              </a:rPr>
              <a:t>primary </a:t>
            </a:r>
            <a:r>
              <a:rPr sz="1900" smtClean="0">
                <a:solidFill>
                  <a:srgbClr val="434647"/>
                </a:solidFill>
                <a:latin typeface="Futura-Medium"/>
                <a:cs typeface="Futura-Medium"/>
              </a:rPr>
              <a:t>school</a:t>
            </a:r>
            <a:r>
              <a:rPr sz="1900" spc="-15" smtClean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unable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read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well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(compared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27%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more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advantaged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children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5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DfE,</a:t>
            </a:r>
            <a:r>
              <a:rPr sz="1800" u="sng" spc="-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 </a:t>
            </a:r>
            <a:r>
              <a:rPr sz="1800" u="sng" spc="-3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2019</a:t>
            </a:r>
            <a:r>
              <a:rPr sz="1800" u="sng" spc="-35" dirty="0">
                <a:solidFill>
                  <a:srgbClr val="434647"/>
                </a:solidFill>
                <a:latin typeface="Futura-Medium"/>
                <a:cs typeface="Futura-Medium"/>
                <a:hlinkClick r:id="rId5"/>
              </a:rPr>
              <a:t>)</a:t>
            </a:r>
            <a:r>
              <a:rPr lang="en-GB" sz="18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only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40%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achieve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good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GCSE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in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English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(compared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to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64%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more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advantaged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children)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6"/>
              </a:rPr>
              <a:t>(DfE,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6"/>
              </a:rPr>
              <a:t> 2018)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 dirty="0">
              <a:latin typeface="Futura-Medium"/>
              <a:cs typeface="Futura-Medium"/>
            </a:endParaRPr>
          </a:p>
          <a:p>
            <a:pPr marL="372110" marR="105410" indent="-360045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Low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literacy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is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strongly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associated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poverty.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In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most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disadvantaged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wards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up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40%</a:t>
            </a:r>
            <a:r>
              <a:rPr sz="19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spc="-25" dirty="0">
                <a:solidFill>
                  <a:srgbClr val="434647"/>
                </a:solidFill>
                <a:latin typeface="Futura-Medium"/>
                <a:cs typeface="Futura-Medium"/>
              </a:rPr>
              <a:t>of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adult</a:t>
            </a:r>
            <a:r>
              <a:rPr sz="19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population have</a:t>
            </a:r>
            <a:r>
              <a:rPr sz="19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900" dirty="0">
                <a:solidFill>
                  <a:srgbClr val="434647"/>
                </a:solidFill>
                <a:latin typeface="Futura-Medium"/>
                <a:cs typeface="Futura-Medium"/>
              </a:rPr>
              <a:t>literacy challenges</a:t>
            </a:r>
            <a:r>
              <a:rPr sz="19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lang="en-GB" sz="1800" u="sng" dirty="0">
                <a:solidFill>
                  <a:srgbClr val="434647"/>
                </a:solidFill>
                <a:latin typeface="Futura-Medium"/>
                <a:cs typeface="Futura-Medium"/>
                <a:hlinkClick r:id="rId7"/>
              </a:rPr>
              <a:t>(DBIS, </a:t>
            </a:r>
            <a:r>
              <a:rPr lang="en-GB" sz="1800" u="sng" spc="-10" dirty="0">
                <a:solidFill>
                  <a:srgbClr val="434647"/>
                </a:solidFill>
                <a:latin typeface="Futura-Medium"/>
                <a:cs typeface="Futura-Medium"/>
                <a:hlinkClick r:id="rId7"/>
              </a:rPr>
              <a:t>2012)</a:t>
            </a:r>
            <a:r>
              <a:rPr lang="en-GB"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 dirty="0">
              <a:latin typeface="Futura-Medium"/>
              <a:cs typeface="Futura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719582-147E-6D61-4DBA-C49B4117F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47902" y="1825273"/>
            <a:ext cx="11266170" cy="437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259715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200" b="1" dirty="0">
                <a:solidFill>
                  <a:srgbClr val="434647"/>
                </a:solidFill>
                <a:latin typeface="Futura"/>
                <a:cs typeface="Futura"/>
              </a:rPr>
              <a:t>The</a:t>
            </a:r>
            <a:r>
              <a:rPr sz="2200" b="1" spc="-10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200" b="1" dirty="0">
                <a:solidFill>
                  <a:srgbClr val="434647"/>
                </a:solidFill>
                <a:latin typeface="Futura"/>
                <a:cs typeface="Futura"/>
              </a:rPr>
              <a:t>economy</a:t>
            </a:r>
            <a:r>
              <a:rPr sz="2200" b="1" spc="-80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-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adults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functional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literacy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earn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16%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more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than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those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without;</a:t>
            </a:r>
            <a:r>
              <a:rPr sz="2200" spc="55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if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every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child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read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pleasure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this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would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add as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much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as £4.6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billion a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year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to 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the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UK’s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GDP</a:t>
            </a:r>
            <a:r>
              <a:rPr sz="2200" spc="-1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British</a:t>
            </a:r>
            <a:r>
              <a:rPr sz="1800" u="sng" spc="-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Land,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2021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>
              <a:latin typeface="Futura-Medium"/>
              <a:cs typeface="Futura-Medium"/>
            </a:endParaRPr>
          </a:p>
          <a:p>
            <a:pPr marL="372110" marR="636905" indent="-360045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200" b="1" dirty="0">
                <a:solidFill>
                  <a:srgbClr val="434647"/>
                </a:solidFill>
                <a:latin typeface="Futura"/>
                <a:cs typeface="Futura"/>
              </a:rPr>
              <a:t>Employment</a:t>
            </a:r>
            <a:r>
              <a:rPr sz="2200" b="1" spc="-90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-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adults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Level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1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literacy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skills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have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6%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higher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probability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of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finding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employment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than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those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Entry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Level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3</a:t>
            </a:r>
            <a:r>
              <a:rPr sz="2200" spc="-1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DBIS,</a:t>
            </a:r>
            <a:r>
              <a:rPr sz="1800" u="sng" spc="-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2012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>
              <a:latin typeface="Futura-Medium"/>
              <a:cs typeface="Futura-Medium"/>
            </a:endParaRPr>
          </a:p>
          <a:p>
            <a:pPr marL="372110" marR="216535" indent="-360045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372745" algn="l"/>
              </a:tabLst>
            </a:pPr>
            <a:r>
              <a:rPr sz="2200" b="1" dirty="0">
                <a:solidFill>
                  <a:srgbClr val="434647"/>
                </a:solidFill>
                <a:latin typeface="Futura"/>
                <a:cs typeface="Futura"/>
              </a:rPr>
              <a:t>Crime</a:t>
            </a:r>
            <a:r>
              <a:rPr sz="2200" b="1" spc="-70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-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Nearly 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two-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thirds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(62%)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people entering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prison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were assessed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as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having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literacy skills expected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of an </a:t>
            </a:r>
            <a:r>
              <a:rPr sz="2200" spc="-120" dirty="0">
                <a:solidFill>
                  <a:srgbClr val="434647"/>
                </a:solidFill>
                <a:latin typeface="Futura-Medium"/>
                <a:cs typeface="Futura-Medium"/>
              </a:rPr>
              <a:t>11-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year-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old: more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than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four times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higher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than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in 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the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general</a:t>
            </a:r>
            <a:r>
              <a:rPr sz="2200" spc="-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adult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population</a:t>
            </a:r>
            <a:r>
              <a:rPr sz="2200" spc="-5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Prison</a:t>
            </a:r>
            <a:r>
              <a:rPr sz="1800" u="sng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Reform</a:t>
            </a:r>
            <a:r>
              <a:rPr sz="1800" u="sng" spc="-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Trust,</a:t>
            </a:r>
            <a:r>
              <a:rPr sz="1800" u="sng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2021</a:t>
            </a:r>
            <a:r>
              <a:rPr sz="1800" u="sng" spc="-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&amp;</a:t>
            </a:r>
            <a:r>
              <a:rPr sz="1800" u="sng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Skills</a:t>
            </a:r>
            <a:r>
              <a:rPr sz="1800" u="sng" spc="-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for</a:t>
            </a:r>
            <a:r>
              <a:rPr sz="1800" u="sng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Life</a:t>
            </a:r>
            <a:r>
              <a:rPr sz="1800" u="sng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Survey,</a:t>
            </a:r>
            <a:r>
              <a:rPr sz="1800" u="sng" spc="-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2011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>
              <a:latin typeface="Futura-Medium"/>
              <a:cs typeface="Futura-Medium"/>
            </a:endParaRPr>
          </a:p>
          <a:p>
            <a:pPr marL="372110" marR="5080" indent="-360045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200" b="1" dirty="0">
                <a:solidFill>
                  <a:srgbClr val="434647"/>
                </a:solidFill>
                <a:latin typeface="Futura"/>
                <a:cs typeface="Futura"/>
              </a:rPr>
              <a:t>Health</a:t>
            </a:r>
            <a:r>
              <a:rPr sz="2200" b="1" spc="-80" dirty="0">
                <a:solidFill>
                  <a:srgbClr val="434647"/>
                </a:solidFill>
                <a:latin typeface="Futura"/>
                <a:cs typeface="Futura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-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“people</a:t>
            </a:r>
            <a:r>
              <a:rPr sz="2200" i="1" spc="-1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with</a:t>
            </a:r>
            <a:r>
              <a:rPr sz="2200" i="1" spc="-1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low</a:t>
            </a:r>
            <a:r>
              <a:rPr sz="2200" i="1" spc="-1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health</a:t>
            </a:r>
            <a:r>
              <a:rPr sz="2200" i="1" spc="-15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literacy,</a:t>
            </a:r>
            <a:r>
              <a:rPr sz="2200" i="1" spc="-1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compared</a:t>
            </a:r>
            <a:r>
              <a:rPr sz="2200" i="1" spc="-1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with</a:t>
            </a:r>
            <a:r>
              <a:rPr sz="2200" i="1" spc="-1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the</a:t>
            </a:r>
            <a:r>
              <a:rPr sz="2200" i="1" spc="-15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general</a:t>
            </a:r>
            <a:r>
              <a:rPr sz="2200" i="1" spc="-1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population</a:t>
            </a:r>
            <a:r>
              <a:rPr sz="2200" i="1" spc="-1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spc="-25" dirty="0">
                <a:solidFill>
                  <a:srgbClr val="434647"/>
                </a:solidFill>
                <a:latin typeface="Futura-MediumItalic"/>
                <a:cs typeface="Futura-MediumItalic"/>
              </a:rPr>
              <a:t>are </a:t>
            </a:r>
            <a:r>
              <a:rPr sz="2200" i="1" spc="-40" dirty="0">
                <a:solidFill>
                  <a:srgbClr val="434647"/>
                </a:solidFill>
                <a:latin typeface="Futura-MediumItalic"/>
                <a:cs typeface="Futura-MediumItalic"/>
              </a:rPr>
              <a:t>1.5-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3</a:t>
            </a:r>
            <a:r>
              <a:rPr sz="2200" i="1" spc="-3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times</a:t>
            </a:r>
            <a:r>
              <a:rPr sz="2200" i="1" spc="-2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more</a:t>
            </a:r>
            <a:r>
              <a:rPr sz="2200" i="1" spc="-15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likely</a:t>
            </a:r>
            <a:r>
              <a:rPr sz="2200" i="1" spc="-2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to</a:t>
            </a:r>
            <a:r>
              <a:rPr sz="2200" i="1" spc="-15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experience</a:t>
            </a:r>
            <a:r>
              <a:rPr sz="2200" i="1" spc="-2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increased</a:t>
            </a:r>
            <a:r>
              <a:rPr sz="2200" i="1" spc="-15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hospitalisation</a:t>
            </a:r>
            <a:r>
              <a:rPr sz="2200" i="1" spc="-15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or</a:t>
            </a:r>
            <a:r>
              <a:rPr sz="2200" i="1" spc="-15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2200" i="1" dirty="0">
                <a:solidFill>
                  <a:srgbClr val="434647"/>
                </a:solidFill>
                <a:latin typeface="Futura-MediumItalic"/>
                <a:cs typeface="Futura-MediumItalic"/>
              </a:rPr>
              <a:t>death”</a:t>
            </a:r>
            <a:r>
              <a:rPr sz="2200" i="1" spc="-140" dirty="0">
                <a:solidFill>
                  <a:srgbClr val="434647"/>
                </a:solidFill>
                <a:latin typeface="Futura-MediumItalic"/>
                <a:cs typeface="Futura-MediumItalic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5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PHE,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5"/>
              </a:rPr>
              <a:t> 2015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5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life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expectancy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gap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between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wards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with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highest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lowest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literacy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is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26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years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6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6"/>
              </a:rPr>
              <a:t>Gilbert</a:t>
            </a:r>
            <a:r>
              <a:rPr sz="1800" u="sng" spc="-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6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6"/>
              </a:rPr>
              <a:t>et</a:t>
            </a:r>
            <a:r>
              <a:rPr sz="1800" u="sng" spc="-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6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6"/>
              </a:rPr>
              <a:t>al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6"/>
              </a:rPr>
              <a:t>2018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6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>
              <a:latin typeface="Futura-Medium"/>
              <a:cs typeface="Futura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902" y="457523"/>
            <a:ext cx="1029208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The</a:t>
            </a:r>
            <a:r>
              <a:rPr spc="80" dirty="0"/>
              <a:t> </a:t>
            </a:r>
            <a:r>
              <a:rPr dirty="0"/>
              <a:t>impact</a:t>
            </a:r>
            <a:r>
              <a:rPr spc="95" dirty="0"/>
              <a:t> </a:t>
            </a:r>
            <a:r>
              <a:rPr dirty="0"/>
              <a:t>of</a:t>
            </a:r>
            <a:r>
              <a:rPr spc="90" dirty="0"/>
              <a:t> </a:t>
            </a:r>
            <a:r>
              <a:rPr dirty="0"/>
              <a:t>literacy</a:t>
            </a:r>
            <a:r>
              <a:rPr spc="90" dirty="0"/>
              <a:t> </a:t>
            </a:r>
            <a:r>
              <a:rPr dirty="0"/>
              <a:t>on</a:t>
            </a:r>
            <a:r>
              <a:rPr spc="90" dirty="0"/>
              <a:t> </a:t>
            </a:r>
            <a:r>
              <a:rPr dirty="0"/>
              <a:t>lives</a:t>
            </a:r>
            <a:r>
              <a:rPr spc="95" dirty="0"/>
              <a:t> </a:t>
            </a:r>
            <a:r>
              <a:rPr dirty="0"/>
              <a:t>and</a:t>
            </a:r>
            <a:r>
              <a:rPr spc="90" dirty="0"/>
              <a:t> </a:t>
            </a:r>
            <a:r>
              <a:rPr spc="-10" dirty="0"/>
              <a:t>communities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06B86-FA29-5B25-0023-4D82926A0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902" y="466524"/>
            <a:ext cx="792416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The</a:t>
            </a:r>
            <a:r>
              <a:rPr spc="55" dirty="0"/>
              <a:t> </a:t>
            </a:r>
            <a:r>
              <a:rPr dirty="0"/>
              <a:t>power</a:t>
            </a:r>
            <a:r>
              <a:rPr spc="60" dirty="0"/>
              <a:t> </a:t>
            </a:r>
            <a:r>
              <a:rPr dirty="0"/>
              <a:t>of</a:t>
            </a:r>
            <a:r>
              <a:rPr spc="65" dirty="0"/>
              <a:t> </a:t>
            </a:r>
            <a:r>
              <a:rPr dirty="0"/>
              <a:t>reading</a:t>
            </a:r>
            <a:r>
              <a:rPr spc="60" dirty="0"/>
              <a:t> </a:t>
            </a:r>
            <a:r>
              <a:rPr dirty="0"/>
              <a:t>for</a:t>
            </a:r>
            <a:r>
              <a:rPr spc="65" dirty="0"/>
              <a:t> </a:t>
            </a:r>
            <a:r>
              <a:rPr spc="-10" dirty="0"/>
              <a:t>enjoyment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73156" y="1870020"/>
            <a:ext cx="775144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80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“Enjoyment</a:t>
            </a:r>
            <a:r>
              <a:rPr sz="20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20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reading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has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greater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impact</a:t>
            </a:r>
            <a:r>
              <a:rPr sz="20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on</a:t>
            </a:r>
            <a:r>
              <a:rPr sz="20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 child’s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educational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achievement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than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their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parents’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socioeconomic</a:t>
            </a:r>
            <a:r>
              <a:rPr sz="20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status.”</a:t>
            </a:r>
            <a:endParaRPr sz="2000">
              <a:latin typeface="Futura-Medium"/>
              <a:cs typeface="Futura-Medium"/>
            </a:endParaRPr>
          </a:p>
          <a:p>
            <a:pPr marL="4173854">
              <a:lnSpc>
                <a:spcPct val="100000"/>
              </a:lnSpc>
              <a:spcBef>
                <a:spcPts val="980"/>
              </a:spcBef>
            </a:pP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OECD</a:t>
            </a:r>
            <a:r>
              <a:rPr sz="1800" u="sng" spc="-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Reading</a:t>
            </a:r>
            <a:r>
              <a:rPr sz="1800" u="sng" spc="-1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for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Change,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2002</a:t>
            </a:r>
            <a:endParaRPr sz="1800">
              <a:latin typeface="Futura-Medium"/>
              <a:cs typeface="Futura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801" y="3722775"/>
            <a:ext cx="271843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“Reading</a:t>
            </a:r>
            <a:r>
              <a:rPr sz="20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pleasure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was</a:t>
            </a:r>
            <a:r>
              <a:rPr sz="20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found</a:t>
            </a:r>
            <a:r>
              <a:rPr sz="20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20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be</a:t>
            </a:r>
            <a:r>
              <a:rPr sz="20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more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important</a:t>
            </a:r>
            <a:r>
              <a:rPr sz="2000" spc="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2000" spc="3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children’s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cognitive</a:t>
            </a:r>
            <a:r>
              <a:rPr sz="20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development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between</a:t>
            </a:r>
            <a:r>
              <a:rPr sz="2000" spc="-6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ages</a:t>
            </a:r>
            <a:r>
              <a:rPr sz="2000" spc="-5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10</a:t>
            </a:r>
            <a:r>
              <a:rPr sz="2000" spc="-5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25" dirty="0">
                <a:solidFill>
                  <a:srgbClr val="434647"/>
                </a:solidFill>
                <a:latin typeface="Futura-Medium"/>
                <a:cs typeface="Futura-Medium"/>
              </a:rPr>
              <a:t>and </a:t>
            </a:r>
            <a:r>
              <a:rPr sz="2000" spc="-30" dirty="0">
                <a:solidFill>
                  <a:srgbClr val="434647"/>
                </a:solidFill>
                <a:latin typeface="Futura-Medium"/>
                <a:cs typeface="Futura-Medium"/>
              </a:rPr>
              <a:t>16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than</a:t>
            </a:r>
            <a:r>
              <a:rPr sz="20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their</a:t>
            </a:r>
            <a:r>
              <a:rPr sz="20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parents’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level</a:t>
            </a:r>
            <a:r>
              <a:rPr sz="2000" spc="-4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20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education.”</a:t>
            </a:r>
            <a:endParaRPr sz="2000">
              <a:latin typeface="Futura-Medium"/>
              <a:cs typeface="Futura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300" y="3569775"/>
            <a:ext cx="378142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58115" indent="190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“The</a:t>
            </a:r>
            <a:r>
              <a:rPr sz="20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combined</a:t>
            </a:r>
            <a:r>
              <a:rPr sz="2000" spc="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effect</a:t>
            </a:r>
            <a:r>
              <a:rPr sz="2000" spc="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25" dirty="0">
                <a:solidFill>
                  <a:srgbClr val="434647"/>
                </a:solidFill>
                <a:latin typeface="Futura-Medium"/>
                <a:cs typeface="Futura-Medium"/>
              </a:rPr>
              <a:t>on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children’s</a:t>
            </a:r>
            <a:r>
              <a:rPr sz="20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progress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20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reading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books</a:t>
            </a:r>
            <a:r>
              <a:rPr sz="2000" spc="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often,</a:t>
            </a:r>
            <a:r>
              <a:rPr sz="20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going</a:t>
            </a:r>
            <a:r>
              <a:rPr sz="2000" spc="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2000" spc="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25" dirty="0">
                <a:solidFill>
                  <a:srgbClr val="434647"/>
                </a:solidFill>
                <a:latin typeface="Futura-Medium"/>
                <a:cs typeface="Futura-Medium"/>
              </a:rPr>
              <a:t>the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library</a:t>
            </a:r>
            <a:r>
              <a:rPr sz="2000" spc="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regularly</a:t>
            </a:r>
            <a:r>
              <a:rPr sz="2000" spc="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2000" spc="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reading</a:t>
            </a:r>
            <a:endParaRPr sz="2000">
              <a:latin typeface="Futura-Medium"/>
              <a:cs typeface="Futura-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newspapers</a:t>
            </a:r>
            <a:r>
              <a:rPr sz="2000" spc="-6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at</a:t>
            </a:r>
            <a:r>
              <a:rPr sz="2000" spc="-4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50" dirty="0">
                <a:solidFill>
                  <a:srgbClr val="434647"/>
                </a:solidFill>
                <a:latin typeface="Futura-Medium"/>
                <a:cs typeface="Futura-Medium"/>
              </a:rPr>
              <a:t>16</a:t>
            </a:r>
            <a:r>
              <a:rPr sz="20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was</a:t>
            </a:r>
            <a:r>
              <a:rPr sz="2000" spc="-4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four</a:t>
            </a:r>
            <a:r>
              <a:rPr sz="20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times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greater</a:t>
            </a:r>
            <a:r>
              <a:rPr sz="20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than</a:t>
            </a:r>
            <a:r>
              <a:rPr sz="20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0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advantage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children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gained</a:t>
            </a:r>
            <a:r>
              <a:rPr sz="20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from</a:t>
            </a:r>
            <a:r>
              <a:rPr sz="20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having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50" dirty="0">
                <a:solidFill>
                  <a:srgbClr val="434647"/>
                </a:solidFill>
                <a:latin typeface="Futura-Medium"/>
                <a:cs typeface="Futura-Medium"/>
              </a:rPr>
              <a:t>a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parent with a</a:t>
            </a:r>
            <a:r>
              <a:rPr sz="20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degree.”</a:t>
            </a:r>
            <a:endParaRPr sz="2000">
              <a:latin typeface="Futura-Medium"/>
              <a:cs typeface="Futura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56723" y="3919760"/>
            <a:ext cx="2783840" cy="180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2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“Children’s</a:t>
            </a:r>
            <a:r>
              <a:rPr sz="20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leisure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reading is</a:t>
            </a:r>
            <a:r>
              <a:rPr sz="2000" spc="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important</a:t>
            </a:r>
            <a:r>
              <a:rPr sz="2000" spc="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25" dirty="0">
                <a:solidFill>
                  <a:srgbClr val="434647"/>
                </a:solidFill>
                <a:latin typeface="Futura-Medium"/>
                <a:cs typeface="Futura-Medium"/>
              </a:rPr>
              <a:t>for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educational</a:t>
            </a:r>
            <a:r>
              <a:rPr sz="2000" spc="-5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attainment </a:t>
            </a:r>
            <a:r>
              <a:rPr sz="2000" dirty="0">
                <a:solidFill>
                  <a:srgbClr val="434647"/>
                </a:solidFill>
                <a:latin typeface="Futura-Medium"/>
                <a:cs typeface="Futura-Medium"/>
              </a:rPr>
              <a:t>and social </a:t>
            </a:r>
            <a:r>
              <a:rPr sz="2000" spc="-10" dirty="0">
                <a:solidFill>
                  <a:srgbClr val="434647"/>
                </a:solidFill>
                <a:latin typeface="Futura-Medium"/>
                <a:cs typeface="Futura-Medium"/>
              </a:rPr>
              <a:t>mobility.”</a:t>
            </a:r>
            <a:endParaRPr sz="2000">
              <a:latin typeface="Futura-Medium"/>
              <a:cs typeface="Futura-Medium"/>
            </a:endParaRPr>
          </a:p>
          <a:p>
            <a:pPr marL="103505">
              <a:lnSpc>
                <a:spcPct val="100000"/>
              </a:lnSpc>
              <a:spcBef>
                <a:spcPts val="2250"/>
              </a:spcBef>
            </a:pP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Sullivan</a:t>
            </a:r>
            <a:r>
              <a:rPr sz="1800" u="sng" spc="-3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and</a:t>
            </a:r>
            <a:r>
              <a:rPr sz="1800" u="sng" spc="-3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Brown,</a:t>
            </a:r>
            <a:r>
              <a:rPr sz="1800" u="sng" spc="-3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spc="-6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2015</a:t>
            </a:r>
            <a:endParaRPr sz="1800">
              <a:latin typeface="Futura-Medium"/>
              <a:cs typeface="Futura-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F43C6E-D337-4D67-2CD2-7551CA35C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031" y="438324"/>
            <a:ext cx="600583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The</a:t>
            </a:r>
            <a:r>
              <a:rPr spc="95" dirty="0"/>
              <a:t> </a:t>
            </a:r>
            <a:r>
              <a:rPr dirty="0"/>
              <a:t>impact</a:t>
            </a:r>
            <a:r>
              <a:rPr spc="105" dirty="0"/>
              <a:t> </a:t>
            </a:r>
            <a:r>
              <a:rPr dirty="0"/>
              <a:t>of</a:t>
            </a:r>
            <a:r>
              <a:rPr spc="105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spc="-10" dirty="0"/>
              <a:t>pandemic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6031" y="2037999"/>
            <a:ext cx="11007725" cy="393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Lockdown</a:t>
            </a:r>
            <a:r>
              <a:rPr sz="22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negatively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impacted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early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language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literacy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development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of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babies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and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toddlers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from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most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disadvantaged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backgrounds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who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had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no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books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and resources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at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home. </a:t>
            </a:r>
            <a:r>
              <a:rPr sz="2200" spc="-40" dirty="0">
                <a:solidFill>
                  <a:srgbClr val="434647"/>
                </a:solidFill>
                <a:latin typeface="Futura-Medium"/>
                <a:cs typeface="Futura-Medium"/>
              </a:rPr>
              <a:t>76%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schools reported that children who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started school 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in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autumn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2020 needed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more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support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than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children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in previous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cohorts</a:t>
            </a:r>
            <a:endParaRPr sz="2200">
              <a:latin typeface="Futura-Medium"/>
              <a:cs typeface="Futura-Medium"/>
            </a:endParaRPr>
          </a:p>
          <a:p>
            <a:pPr marL="372110">
              <a:lnSpc>
                <a:spcPct val="100000"/>
              </a:lnSpc>
              <a:spcBef>
                <a:spcPts val="400"/>
              </a:spcBef>
            </a:pPr>
            <a:r>
              <a:rPr sz="1800" spc="-2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(</a:t>
            </a:r>
            <a:r>
              <a:rPr sz="1800" u="sng" spc="-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Bowyer-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Crane</a:t>
            </a:r>
            <a:r>
              <a:rPr sz="1800" u="sng" spc="2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et</a:t>
            </a:r>
            <a:r>
              <a:rPr sz="1800" u="sng" spc="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al,</a:t>
            </a:r>
            <a:r>
              <a:rPr sz="1800" u="sng" spc="2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3"/>
              </a:rPr>
              <a:t>2021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3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>
              <a:latin typeface="Futura-Medium"/>
              <a:cs typeface="Futura-Medium"/>
            </a:endParaRPr>
          </a:p>
          <a:p>
            <a:pPr marL="372110" marR="147955" indent="-360045">
              <a:lnSpc>
                <a:spcPct val="100000"/>
              </a:lnSpc>
              <a:spcBef>
                <a:spcPts val="930"/>
              </a:spcBef>
              <a:buChar char="•"/>
              <a:tabLst>
                <a:tab pos="372110" algn="l"/>
                <a:tab pos="372745" algn="l"/>
              </a:tabLst>
            </a:pP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Lockdown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disrupted the literacy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all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school-aged children. By autumn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2020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there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was</a:t>
            </a:r>
            <a:r>
              <a:rPr sz="2200" spc="-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learning loss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of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up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2</a:t>
            </a:r>
            <a:r>
              <a:rPr sz="22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months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in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reading in</a:t>
            </a:r>
            <a:r>
              <a:rPr sz="2200" spc="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both primary and</a:t>
            </a:r>
            <a:r>
              <a:rPr sz="2200" spc="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secondary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pupils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DfE,</a:t>
            </a:r>
            <a:r>
              <a:rPr sz="1800" u="sng" spc="-5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2021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>
              <a:latin typeface="Futura-Medium"/>
              <a:cs typeface="Futura-Medium"/>
            </a:endParaRPr>
          </a:p>
          <a:p>
            <a:pPr marL="372110" marR="100330" indent="-360045" algn="just">
              <a:lnSpc>
                <a:spcPct val="100000"/>
              </a:lnSpc>
              <a:spcBef>
                <a:spcPts val="850"/>
              </a:spcBef>
              <a:buChar char="•"/>
              <a:tabLst>
                <a:tab pos="372745" algn="l"/>
              </a:tabLst>
            </a:pP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However,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learning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loss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disadvantaged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pupils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was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far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worse.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By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summer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term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in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2021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the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reading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learning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loss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was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2.2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months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disadvantaged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pupils</a:t>
            </a:r>
            <a:r>
              <a:rPr sz="2200" spc="-1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as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opposed</a:t>
            </a:r>
            <a:r>
              <a:rPr sz="2200" spc="-3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to</a:t>
            </a:r>
            <a:r>
              <a:rPr sz="2200" spc="-2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1.2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months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for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more</a:t>
            </a:r>
            <a:r>
              <a:rPr sz="2200" spc="-2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advantaged</a:t>
            </a:r>
            <a:r>
              <a:rPr sz="2200" spc="-15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2200" dirty="0">
                <a:solidFill>
                  <a:srgbClr val="434647"/>
                </a:solidFill>
                <a:latin typeface="Futura-Medium"/>
                <a:cs typeface="Futura-Medium"/>
              </a:rPr>
              <a:t>pupils</a:t>
            </a:r>
            <a:r>
              <a:rPr sz="2200" spc="-40" dirty="0">
                <a:solidFill>
                  <a:srgbClr val="434647"/>
                </a:solidFill>
                <a:latin typeface="Futura-Medium"/>
                <a:cs typeface="Futura-Medium"/>
              </a:rPr>
              <a:t> </a:t>
            </a:r>
            <a:r>
              <a:rPr sz="180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(</a:t>
            </a:r>
            <a:r>
              <a:rPr sz="1800" u="sng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DfE,</a:t>
            </a:r>
            <a:r>
              <a:rPr sz="1800" u="sng" spc="-10" dirty="0">
                <a:solidFill>
                  <a:srgbClr val="434647"/>
                </a:solidFill>
                <a:uFill>
                  <a:solidFill>
                    <a:srgbClr val="434647"/>
                  </a:solidFill>
                </a:uFill>
                <a:latin typeface="Futura-Medium"/>
                <a:cs typeface="Futura-Medium"/>
                <a:hlinkClick r:id="rId4"/>
              </a:rPr>
              <a:t> 2021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  <a:hlinkClick r:id="rId4"/>
              </a:rPr>
              <a:t>)</a:t>
            </a:r>
            <a:r>
              <a:rPr sz="1800" spc="-10" dirty="0">
                <a:solidFill>
                  <a:srgbClr val="434647"/>
                </a:solidFill>
                <a:latin typeface="Futura-Medium"/>
                <a:cs typeface="Futura-Medium"/>
              </a:rPr>
              <a:t>.</a:t>
            </a:r>
            <a:endParaRPr sz="1800">
              <a:latin typeface="Futura-Medium"/>
              <a:cs typeface="Futura-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CE52F9-ADB1-8245-1035-C6C698DBA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673" y="469849"/>
            <a:ext cx="680593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Libraries</a:t>
            </a:r>
            <a:r>
              <a:rPr spc="155" dirty="0"/>
              <a:t> </a:t>
            </a:r>
            <a:r>
              <a:rPr dirty="0"/>
              <a:t>address</a:t>
            </a:r>
            <a:r>
              <a:rPr spc="160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spc="-10" dirty="0"/>
              <a:t>challenge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55405"/>
              </p:ext>
            </p:extLst>
          </p:nvPr>
        </p:nvGraphicFramePr>
        <p:xfrm>
          <a:off x="460602" y="1949824"/>
          <a:ext cx="11269345" cy="444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69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Challenge</a:t>
                      </a:r>
                      <a:endParaRPr sz="2400">
                        <a:latin typeface="Futura"/>
                        <a:cs typeface="Futura"/>
                      </a:endParaRPr>
                    </a:p>
                  </a:txBody>
                  <a:tcPr marL="0" marR="0" marT="23241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4475BA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The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role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of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Futura"/>
                          <a:cs typeface="Futura"/>
                        </a:rPr>
                        <a:t>libraries</a:t>
                      </a:r>
                      <a:endParaRPr sz="2400">
                        <a:latin typeface="Futura"/>
                        <a:cs typeface="Futura"/>
                      </a:endParaRPr>
                    </a:p>
                  </a:txBody>
                  <a:tcPr marL="0" marR="0" marT="2324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44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85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attainment gap has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widened</a:t>
                      </a:r>
                      <a:endParaRPr sz="2000">
                        <a:latin typeface="Futura-Medium"/>
                        <a:cs typeface="Futura-Medium"/>
                      </a:endParaRPr>
                    </a:p>
                    <a:p>
                      <a:pPr marL="179705" marR="29781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–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most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disadvantaged 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have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suffered</a:t>
                      </a:r>
                      <a:r>
                        <a:rPr sz="2000" spc="6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most</a:t>
                      </a:r>
                      <a:endParaRPr sz="2000">
                        <a:latin typeface="Futura-Medium"/>
                        <a:cs typeface="Futura-Medium"/>
                      </a:endParaRPr>
                    </a:p>
                  </a:txBody>
                  <a:tcPr marL="0" marR="0" marT="132080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marR="72263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Libraries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are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crucial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reading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resource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for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1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in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1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11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children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from</a:t>
                      </a:r>
                      <a:r>
                        <a:rPr sz="20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disadvantaged</a:t>
                      </a:r>
                      <a:r>
                        <a:rPr sz="20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homes</a:t>
                      </a:r>
                      <a:r>
                        <a:rPr sz="20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who</a:t>
                      </a:r>
                      <a:r>
                        <a:rPr sz="20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don’t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own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5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single 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book.</a:t>
                      </a:r>
                      <a:endParaRPr sz="2000">
                        <a:latin typeface="Futura-Medium"/>
                        <a:cs typeface="Futura-Medium"/>
                      </a:endParaRPr>
                    </a:p>
                  </a:txBody>
                  <a:tcPr marL="0" marR="0" marT="132080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79705" marR="24701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Early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language 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development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and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literacy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has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been 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damaged</a:t>
                      </a:r>
                      <a:endParaRPr sz="2000">
                        <a:latin typeface="Futura-Medium"/>
                        <a:cs typeface="Futura-Medium"/>
                      </a:endParaRPr>
                    </a:p>
                  </a:txBody>
                  <a:tcPr marL="0" marR="0" marT="190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marR="21399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Libraries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boost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early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home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learning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environment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2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of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disadvantaged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children -</a:t>
                      </a:r>
                      <a:r>
                        <a:rPr sz="2000" spc="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library use</a:t>
                      </a:r>
                      <a:r>
                        <a:rPr sz="2000" spc="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at</a:t>
                      </a:r>
                      <a:r>
                        <a:rPr sz="2000" spc="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 age</a:t>
                      </a:r>
                      <a:r>
                        <a:rPr sz="2000" spc="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of</a:t>
                      </a:r>
                      <a:r>
                        <a:rPr sz="2000" spc="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3</a:t>
                      </a:r>
                      <a:r>
                        <a:rPr sz="2000" spc="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means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higher</a:t>
                      </a:r>
                      <a:r>
                        <a:rPr sz="2000" spc="-3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literacy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scores</a:t>
                      </a:r>
                      <a:r>
                        <a:rPr sz="2000" spc="-2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at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KS1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(age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5-</a:t>
                      </a:r>
                      <a:r>
                        <a:rPr sz="2000" spc="-2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7)</a:t>
                      </a:r>
                      <a:endParaRPr sz="2000">
                        <a:latin typeface="Futura-Medium"/>
                        <a:cs typeface="Futura-Medium"/>
                      </a:endParaRPr>
                    </a:p>
                    <a:p>
                      <a:pPr marL="179705">
                        <a:lnSpc>
                          <a:spcPts val="2120"/>
                        </a:lnSpc>
                      </a:pPr>
                      <a:r>
                        <a:rPr sz="18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  <a:hlinkClick r:id="rId3"/>
                        </a:rPr>
                        <a:t>(</a:t>
                      </a:r>
                      <a:r>
                        <a:rPr sz="1800" u="sng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Clark</a:t>
                      </a:r>
                      <a:r>
                        <a:rPr sz="1800" u="sng" spc="10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 </a:t>
                      </a:r>
                      <a:r>
                        <a:rPr sz="1800" u="sng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and</a:t>
                      </a:r>
                      <a:r>
                        <a:rPr sz="1800" u="sng" spc="10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 </a:t>
                      </a:r>
                      <a:r>
                        <a:rPr sz="1800" u="sng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Hawkins,</a:t>
                      </a:r>
                      <a:r>
                        <a:rPr sz="1800" u="sng" spc="10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2011</a:t>
                      </a:r>
                      <a:r>
                        <a:rPr sz="18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  <a:hlinkClick r:id="rId3"/>
                        </a:rPr>
                        <a:t>)</a:t>
                      </a:r>
                      <a:r>
                        <a:rPr sz="18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.</a:t>
                      </a:r>
                      <a:endParaRPr sz="1800">
                        <a:latin typeface="Futura-Medium"/>
                        <a:cs typeface="Futura-Medium"/>
                      </a:endParaRPr>
                    </a:p>
                  </a:txBody>
                  <a:tcPr marL="0" marR="0" marT="12890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179705" marR="12065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</a:t>
                      </a:r>
                      <a:r>
                        <a:rPr sz="2000" spc="-3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pandemic</a:t>
                      </a:r>
                      <a:r>
                        <a:rPr sz="20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has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reduced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levels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of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reading</a:t>
                      </a:r>
                      <a:r>
                        <a:rPr sz="2000" spc="-1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for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pleasure</a:t>
                      </a:r>
                      <a:endParaRPr sz="2000">
                        <a:latin typeface="Futura-Medium"/>
                        <a:cs typeface="Futura-Medium"/>
                      </a:endParaRPr>
                    </a:p>
                  </a:txBody>
                  <a:tcPr marL="0" marR="0" marT="20129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marR="129539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Library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use</a:t>
                      </a:r>
                      <a:r>
                        <a:rPr sz="2000" spc="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doubles</a:t>
                      </a:r>
                      <a:r>
                        <a:rPr sz="2000" spc="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the chance of</a:t>
                      </a:r>
                      <a:r>
                        <a:rPr sz="2000" spc="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</a:t>
                      </a:r>
                      <a:r>
                        <a:rPr sz="2000" spc="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young</a:t>
                      </a:r>
                      <a:r>
                        <a:rPr sz="2000" spc="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person</a:t>
                      </a:r>
                      <a:r>
                        <a:rPr sz="2000" spc="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enjoying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reading</a:t>
                      </a:r>
                      <a:r>
                        <a:rPr sz="2000" spc="-2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and</a:t>
                      </a:r>
                      <a:r>
                        <a:rPr sz="2000" spc="-5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reading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every</a:t>
                      </a:r>
                      <a:r>
                        <a:rPr sz="20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20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day</a:t>
                      </a:r>
                      <a:r>
                        <a:rPr sz="2000" spc="-6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 </a:t>
                      </a:r>
                      <a:r>
                        <a:rPr sz="180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  <a:hlinkClick r:id="rId3"/>
                        </a:rPr>
                        <a:t>(</a:t>
                      </a:r>
                      <a:r>
                        <a:rPr sz="1800" u="sng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Clark</a:t>
                      </a:r>
                      <a:r>
                        <a:rPr sz="1800" u="sng" spc="-5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 </a:t>
                      </a:r>
                      <a:r>
                        <a:rPr sz="1800" u="sng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and</a:t>
                      </a:r>
                      <a:r>
                        <a:rPr sz="1800" u="sng" spc="-5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 </a:t>
                      </a:r>
                      <a:r>
                        <a:rPr sz="1800" u="sng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Hawkins, </a:t>
                      </a:r>
                      <a:r>
                        <a:rPr sz="1800" u="sng" spc="-10" dirty="0">
                          <a:solidFill>
                            <a:srgbClr val="434647"/>
                          </a:solidFill>
                          <a:uFill>
                            <a:solidFill>
                              <a:srgbClr val="434647"/>
                            </a:solidFill>
                          </a:uFill>
                          <a:latin typeface="Futura-Medium"/>
                          <a:cs typeface="Futura-Medium"/>
                          <a:hlinkClick r:id="rId3"/>
                        </a:rPr>
                        <a:t>2011</a:t>
                      </a:r>
                      <a:r>
                        <a:rPr sz="18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  <a:hlinkClick r:id="rId3"/>
                        </a:rPr>
                        <a:t>)</a:t>
                      </a:r>
                      <a:r>
                        <a:rPr sz="1800" spc="-10" dirty="0">
                          <a:solidFill>
                            <a:srgbClr val="434647"/>
                          </a:solidFill>
                          <a:latin typeface="Futura-Medium"/>
                          <a:cs typeface="Futura-Medium"/>
                        </a:rPr>
                        <a:t>.</a:t>
                      </a:r>
                      <a:endParaRPr sz="1800" dirty="0">
                        <a:latin typeface="Futura-Medium"/>
                        <a:cs typeface="Futura-Medium"/>
                      </a:endParaRPr>
                    </a:p>
                  </a:txBody>
                  <a:tcPr marL="0" marR="0" marT="201295" marB="0">
                    <a:lnL w="6350">
                      <a:solidFill>
                        <a:srgbClr val="4475BA"/>
                      </a:solidFill>
                      <a:prstDash val="solid"/>
                    </a:lnL>
                    <a:lnR w="6350">
                      <a:solidFill>
                        <a:srgbClr val="4475BA"/>
                      </a:solidFill>
                      <a:prstDash val="solid"/>
                    </a:lnR>
                    <a:lnT w="6350">
                      <a:solidFill>
                        <a:srgbClr val="4475BA"/>
                      </a:solidFill>
                      <a:prstDash val="solid"/>
                    </a:lnT>
                    <a:lnB w="6350">
                      <a:solidFill>
                        <a:srgbClr val="4475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3464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1176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Futura</vt:lpstr>
      <vt:lpstr>Futura-Medium</vt:lpstr>
      <vt:lpstr>Futura-MediumItalic</vt:lpstr>
      <vt:lpstr>Times New Roman</vt:lpstr>
      <vt:lpstr>Office Theme</vt:lpstr>
      <vt:lpstr>PowerPoint Presentation</vt:lpstr>
      <vt:lpstr>Public libraries (figures pre-COVID-19)</vt:lpstr>
      <vt:lpstr>The role of libraries in supporting reading</vt:lpstr>
      <vt:lpstr>Literacy attainment and using a public library</vt:lpstr>
      <vt:lpstr>The UK’s literacy challenge</vt:lpstr>
      <vt:lpstr>The impact of literacy on lives and communities</vt:lpstr>
      <vt:lpstr>The power of reading for enjoyment</vt:lpstr>
      <vt:lpstr>The impact of the pandemic</vt:lpstr>
      <vt:lpstr>Libraries address the challenge</vt:lpstr>
      <vt:lpstr>Libraries’ approach to addressing the 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Tessa Tyler Todd</cp:lastModifiedBy>
  <cp:revision>4</cp:revision>
  <dcterms:created xsi:type="dcterms:W3CDTF">2022-06-27T18:46:49Z</dcterms:created>
  <dcterms:modified xsi:type="dcterms:W3CDTF">2022-06-28T09:52:44Z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2022-06-27T00:00:00Z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2022-06-27T00:00:00Z</vt:filetime>
  </property>
</Properties>
</file>